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50"/>
  </p:notesMasterIdLst>
  <p:sldIdLst>
    <p:sldId id="256" r:id="rId2"/>
    <p:sldId id="257" r:id="rId3"/>
    <p:sldId id="258" r:id="rId4"/>
    <p:sldId id="259" r:id="rId5"/>
    <p:sldId id="336" r:id="rId6"/>
    <p:sldId id="260" r:id="rId7"/>
    <p:sldId id="261" r:id="rId8"/>
    <p:sldId id="262" r:id="rId9"/>
    <p:sldId id="263" r:id="rId10"/>
    <p:sldId id="266" r:id="rId11"/>
    <p:sldId id="267" r:id="rId12"/>
    <p:sldId id="268" r:id="rId13"/>
    <p:sldId id="269" r:id="rId14"/>
    <p:sldId id="274" r:id="rId15"/>
    <p:sldId id="319" r:id="rId16"/>
    <p:sldId id="320" r:id="rId17"/>
    <p:sldId id="321" r:id="rId18"/>
    <p:sldId id="322" r:id="rId19"/>
    <p:sldId id="272" r:id="rId20"/>
    <p:sldId id="326" r:id="rId21"/>
    <p:sldId id="333" r:id="rId22"/>
    <p:sldId id="334" r:id="rId23"/>
    <p:sldId id="335" r:id="rId24"/>
    <p:sldId id="283" r:id="rId25"/>
    <p:sldId id="284" r:id="rId26"/>
    <p:sldId id="285" r:id="rId27"/>
    <p:sldId id="286" r:id="rId28"/>
    <p:sldId id="287" r:id="rId29"/>
    <p:sldId id="288" r:id="rId30"/>
    <p:sldId id="289" r:id="rId31"/>
    <p:sldId id="290" r:id="rId32"/>
    <p:sldId id="291" r:id="rId33"/>
    <p:sldId id="292" r:id="rId34"/>
    <p:sldId id="307" r:id="rId35"/>
    <p:sldId id="308" r:id="rId36"/>
    <p:sldId id="309" r:id="rId37"/>
    <p:sldId id="310" r:id="rId38"/>
    <p:sldId id="311" r:id="rId39"/>
    <p:sldId id="327" r:id="rId40"/>
    <p:sldId id="330" r:id="rId41"/>
    <p:sldId id="328" r:id="rId42"/>
    <p:sldId id="329" r:id="rId43"/>
    <p:sldId id="313" r:id="rId44"/>
    <p:sldId id="314" r:id="rId45"/>
    <p:sldId id="315" r:id="rId46"/>
    <p:sldId id="316" r:id="rId47"/>
    <p:sldId id="318" r:id="rId48"/>
    <p:sldId id="265"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0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627E8A-A9BE-47B9-9C48-CCB1DC3B6F67}">
  <a:tblStyle styleId="{6F627E8A-A9BE-47B9-9C48-CCB1DC3B6F67}"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77033"/>
  </p:normalViewPr>
  <p:slideViewPr>
    <p:cSldViewPr snapToGrid="0" snapToObjects="1">
      <p:cViewPr varScale="1">
        <p:scale>
          <a:sx n="130" d="100"/>
          <a:sy n="130" d="100"/>
        </p:scale>
        <p:origin x="168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11</a:t>
            </a:fld>
            <a:endParaRPr lang="en-US"/>
          </a:p>
        </p:txBody>
      </p:sp>
    </p:spTree>
    <p:extLst>
      <p:ext uri="{BB962C8B-B14F-4D97-AF65-F5344CB8AC3E}">
        <p14:creationId xmlns:p14="http://schemas.microsoft.com/office/powerpoint/2010/main" val="1526530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579158" rtl="0" eaLnBrk="1" fontAlgn="auto" latinLnBrk="0" hangingPunct="1">
              <a:lnSpc>
                <a:spcPct val="100000"/>
              </a:lnSpc>
              <a:spcBef>
                <a:spcPts val="0"/>
              </a:spcBef>
              <a:spcAft>
                <a:spcPts val="0"/>
              </a:spcAft>
              <a:buClrTx/>
              <a:buSzTx/>
              <a:buFontTx/>
              <a:buNone/>
              <a:tabLst/>
              <a:defRPr/>
            </a:pPr>
            <a:r>
              <a:rPr lang="en-US" dirty="0" smtClean="0"/>
              <a:t>Machine learning focuses on the development of computer programs that can teach themselves to grow and change when exposed to new data.</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13</a:t>
            </a:fld>
            <a:endParaRPr lang="en-US"/>
          </a:p>
        </p:txBody>
      </p:sp>
    </p:spTree>
    <p:extLst>
      <p:ext uri="{BB962C8B-B14F-4D97-AF65-F5344CB8AC3E}">
        <p14:creationId xmlns:p14="http://schemas.microsoft.com/office/powerpoint/2010/main" val="121191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1997, IBM’s Deep Blue defeated Garry Kasparov. Chess is a simple problem with 64 location and 32 pieces that can move. So it’s simple. </a:t>
            </a:r>
            <a:endParaRPr lang="en-US" dirty="0"/>
          </a:p>
        </p:txBody>
      </p:sp>
    </p:spTree>
    <p:extLst>
      <p:ext uri="{BB962C8B-B14F-4D97-AF65-F5344CB8AC3E}">
        <p14:creationId xmlns:p14="http://schemas.microsoft.com/office/powerpoint/2010/main" val="3024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Computers</a:t>
            </a:r>
            <a:r>
              <a:rPr lang="en-US" baseline="0" dirty="0" smtClean="0"/>
              <a:t> can be easily programmed to list down all the possible moves and rules. And formal tasks.</a:t>
            </a:r>
          </a:p>
          <a:p>
            <a:r>
              <a:rPr lang="en-US" baseline="0" dirty="0" smtClean="0"/>
              <a:t>However, computers hard to capture intuitive, subjective notions of human that has been captured and evolved along the years.</a:t>
            </a:r>
            <a:endParaRPr lang="en-US" dirty="0"/>
          </a:p>
        </p:txBody>
      </p:sp>
    </p:spTree>
    <p:extLst>
      <p:ext uri="{BB962C8B-B14F-4D97-AF65-F5344CB8AC3E}">
        <p14:creationId xmlns:p14="http://schemas.microsoft.com/office/powerpoint/2010/main" val="585792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19</a:t>
            </a:fld>
            <a:endParaRPr lang="en-US"/>
          </a:p>
        </p:txBody>
      </p:sp>
    </p:spTree>
    <p:extLst>
      <p:ext uri="{BB962C8B-B14F-4D97-AF65-F5344CB8AC3E}">
        <p14:creationId xmlns:p14="http://schemas.microsoft.com/office/powerpoint/2010/main" val="173467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of Google keyboard</a:t>
            </a:r>
            <a:endParaRPr lang="en-US" dirty="0"/>
          </a:p>
        </p:txBody>
      </p:sp>
    </p:spTree>
    <p:extLst>
      <p:ext uri="{BB962C8B-B14F-4D97-AF65-F5344CB8AC3E}">
        <p14:creationId xmlns:p14="http://schemas.microsoft.com/office/powerpoint/2010/main" val="676231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Areas that influence</a:t>
            </a:r>
            <a:r>
              <a:rPr lang="en-US" baseline="0" dirty="0" smtClean="0"/>
              <a:t> the machine learning and application:</a:t>
            </a:r>
          </a:p>
          <a:p>
            <a:pPr marL="228600" indent="-228600">
              <a:buAutoNum type="arabicPeriod"/>
            </a:pPr>
            <a:r>
              <a:rPr lang="en-US" baseline="0" dirty="0" smtClean="0"/>
              <a:t>Vision : say what object appear in an image; convert hand written digits to characters 0-9</a:t>
            </a:r>
          </a:p>
          <a:p>
            <a:pPr marL="228600" indent="-228600">
              <a:buAutoNum type="arabicPeriod"/>
            </a:pPr>
            <a:r>
              <a:rPr lang="en-US" baseline="0" dirty="0" smtClean="0"/>
              <a:t>Vision : detect where objects appear in an image</a:t>
            </a:r>
          </a:p>
          <a:p>
            <a:pPr marL="228600" indent="-228600">
              <a:buAutoNum type="arabicPeriod"/>
            </a:pPr>
            <a:r>
              <a:rPr lang="en-US" baseline="0" dirty="0" smtClean="0"/>
              <a:t>NLP : detect where entities are mentioned in NL; detect what facts are expressed in NL; detect if a product/movie review is positive negative or neutral</a:t>
            </a:r>
          </a:p>
          <a:p>
            <a:pPr marL="228600" indent="-228600">
              <a:buAutoNum type="arabicPeriod"/>
            </a:pPr>
            <a:r>
              <a:rPr lang="en-US" baseline="0" dirty="0" smtClean="0"/>
              <a:t>Stock market $$$ : predict if a stock will raise or fall-in the next </a:t>
            </a:r>
            <a:r>
              <a:rPr lang="en-US" baseline="0" dirty="0" err="1" smtClean="0"/>
              <a:t>miliseconds</a:t>
            </a:r>
            <a:r>
              <a:rPr lang="en-US" baseline="0" dirty="0" smtClean="0"/>
              <a:t>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26</a:t>
            </a:fld>
            <a:endParaRPr lang="en-US"/>
          </a:p>
        </p:txBody>
      </p:sp>
    </p:spTree>
    <p:extLst>
      <p:ext uri="{BB962C8B-B14F-4D97-AF65-F5344CB8AC3E}">
        <p14:creationId xmlns:p14="http://schemas.microsoft.com/office/powerpoint/2010/main" val="9814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13" b="0" i="0" kern="1200" dirty="0" smtClean="0">
                <a:solidFill>
                  <a:schemeClr val="tx1"/>
                </a:solidFill>
                <a:effectLst/>
                <a:latin typeface="+mn-lt"/>
                <a:ea typeface="+mn-ea"/>
                <a:cs typeface="+mn-cs"/>
              </a:rPr>
              <a:t>With the huge explosion of data all around us, it’s not surprising that data science is starting to permeate numerous industries today. The underlying technologies too are becoming ever more accessible each passing day, including to startups. In fact, startup data science investments have doubled every two years for almost 10 years now.</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27</a:t>
            </a:fld>
            <a:endParaRPr lang="en-US"/>
          </a:p>
        </p:txBody>
      </p:sp>
    </p:spTree>
    <p:extLst>
      <p:ext uri="{BB962C8B-B14F-4D97-AF65-F5344CB8AC3E}">
        <p14:creationId xmlns:p14="http://schemas.microsoft.com/office/powerpoint/2010/main" val="681570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 pattern exists. For example: pattern for rose flowers: red, large petals, sweet smelling (features). Or in time series: every </a:t>
            </a:r>
            <a:r>
              <a:rPr lang="en-US" dirty="0" err="1" smtClean="0"/>
              <a:t>dec</a:t>
            </a:r>
            <a:r>
              <a:rPr lang="en-US" dirty="0" smtClean="0"/>
              <a:t> flooding</a:t>
            </a:r>
            <a:r>
              <a:rPr lang="en-US" baseline="0" dirty="0" smtClean="0"/>
              <a:t> because</a:t>
            </a:r>
          </a:p>
          <a:p>
            <a:r>
              <a:rPr lang="en-US" baseline="0" dirty="0" smtClean="0"/>
              <a:t>Why not </a:t>
            </a:r>
            <a:r>
              <a:rPr lang="en-US" baseline="0" dirty="0" err="1" smtClean="0"/>
              <a:t>maths</a:t>
            </a:r>
            <a:r>
              <a:rPr lang="en-US" baseline="0" dirty="0" smtClean="0"/>
              <a:t>? </a:t>
            </a:r>
            <a:r>
              <a:rPr lang="en-US" baseline="0" dirty="0" err="1" smtClean="0"/>
              <a:t>Knp</a:t>
            </a:r>
            <a:r>
              <a:rPr lang="en-US" baseline="0" dirty="0" smtClean="0"/>
              <a:t> </a:t>
            </a:r>
            <a:r>
              <a:rPr lang="en-US" baseline="0" dirty="0" err="1" smtClean="0"/>
              <a:t>nak</a:t>
            </a:r>
            <a:r>
              <a:rPr lang="en-US" baseline="0" dirty="0" smtClean="0"/>
              <a:t> susah2.. </a:t>
            </a:r>
            <a:r>
              <a:rPr lang="en-US" baseline="0" dirty="0" err="1" smtClean="0"/>
              <a:t>Sbb</a:t>
            </a:r>
            <a:r>
              <a:rPr lang="en-US" baseline="0" dirty="0" smtClean="0"/>
              <a:t> 2 + 2 = 4</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31</a:t>
            </a:fld>
            <a:endParaRPr lang="en-US"/>
          </a:p>
        </p:txBody>
      </p:sp>
    </p:spTree>
    <p:extLst>
      <p:ext uri="{BB962C8B-B14F-4D97-AF65-F5344CB8AC3E}">
        <p14:creationId xmlns:p14="http://schemas.microsoft.com/office/powerpoint/2010/main" val="108339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760" b="1" i="0" kern="1200" dirty="0" smtClean="0">
                <a:solidFill>
                  <a:schemeClr val="tx1"/>
                </a:solidFill>
                <a:effectLst/>
                <a:latin typeface="+mn-lt"/>
                <a:ea typeface="+mn-ea"/>
                <a:cs typeface="+mn-cs"/>
              </a:rPr>
              <a:t>http://www.aboutdm.com/2013/03/basic-steps-of-applying-machine.html</a:t>
            </a:r>
          </a:p>
          <a:p>
            <a:r>
              <a:rPr lang="en-US" sz="760" b="1" i="0" kern="1200" dirty="0" smtClean="0">
                <a:solidFill>
                  <a:schemeClr val="tx1"/>
                </a:solidFill>
                <a:effectLst/>
                <a:latin typeface="+mn-lt"/>
                <a:ea typeface="+mn-ea"/>
                <a:cs typeface="+mn-cs"/>
              </a:rPr>
              <a:t>1. Data Collection:  </a:t>
            </a:r>
            <a:r>
              <a:rPr lang="en-US" dirty="0" smtClean="0"/>
              <a:t/>
            </a:r>
            <a:br>
              <a:rPr lang="en-US" dirty="0" smtClean="0"/>
            </a:br>
            <a:r>
              <a:rPr lang="en-US" sz="760" b="0" i="0" kern="1200" dirty="0" smtClean="0">
                <a:solidFill>
                  <a:schemeClr val="tx1"/>
                </a:solidFill>
                <a:effectLst/>
                <a:latin typeface="+mn-lt"/>
                <a:ea typeface="+mn-ea"/>
                <a:cs typeface="+mn-cs"/>
              </a:rPr>
              <a:t>        At this stage, we want to collect all relevant data. For an online business, user click, search queries, and browsing information should be all be captured and saved into the database. </a:t>
            </a:r>
            <a:r>
              <a:rPr lang="en-US" dirty="0" smtClean="0"/>
              <a:t/>
            </a:r>
            <a:br>
              <a:rPr lang="en-US" dirty="0" smtClean="0"/>
            </a:br>
            <a:r>
              <a:rPr lang="en-US" sz="760" b="0" i="0" kern="1200" dirty="0" smtClean="0">
                <a:solidFill>
                  <a:schemeClr val="tx1"/>
                </a:solidFill>
                <a:effectLst/>
                <a:latin typeface="+mn-lt"/>
                <a:ea typeface="+mn-ea"/>
                <a:cs typeface="+mn-cs"/>
              </a:rPr>
              <a:t>In manufacturing, log data capture machine status and activities. Such data are used to produce maintenance schedules and predict required parts for replacement. </a:t>
            </a:r>
            <a:r>
              <a:rPr lang="en-US" dirty="0" smtClean="0"/>
              <a:t/>
            </a:r>
            <a:br>
              <a:rPr lang="en-US" dirty="0" smtClean="0"/>
            </a:br>
            <a:r>
              <a:rPr lang="en-US" dirty="0" smtClean="0"/>
              <a:t/>
            </a:r>
            <a:br>
              <a:rPr lang="en-US" dirty="0" smtClean="0"/>
            </a:br>
            <a:r>
              <a:rPr lang="en-US" sz="760" b="1" i="0" kern="1200" dirty="0" smtClean="0">
                <a:solidFill>
                  <a:schemeClr val="tx1"/>
                </a:solidFill>
                <a:effectLst/>
                <a:latin typeface="+mn-lt"/>
                <a:ea typeface="+mn-ea"/>
                <a:cs typeface="+mn-cs"/>
              </a:rPr>
              <a:t>2. Data Preprocessing: </a:t>
            </a:r>
            <a:r>
              <a:rPr lang="en-US" dirty="0" smtClean="0"/>
              <a:t/>
            </a:r>
            <a:br>
              <a:rPr lang="en-US" dirty="0" smtClean="0"/>
            </a:br>
            <a:r>
              <a:rPr lang="en-US" sz="760" b="0" i="0" kern="1200" dirty="0" smtClean="0">
                <a:solidFill>
                  <a:schemeClr val="tx1"/>
                </a:solidFill>
                <a:effectLst/>
                <a:latin typeface="+mn-lt"/>
                <a:ea typeface="+mn-ea"/>
                <a:cs typeface="+mn-cs"/>
              </a:rPr>
              <a:t>       The data used in Machine Learning describes factors, attributes, or features of an observation.  Simple first steps in looking at the data include finding missing values.  What is the significance of that missing value?   Would replacing a missing data value with the median value for the feature be acceptable? For example, perhaps the person filling out a questionnaire doesn't want to reveal his salary.  This could be because the person has a very low salary or a very high salary.  In this case, perhaps using other features to predict the missing salary data might be appropriate.  One might infer the salary from the person’s zip code.  The fact that the value is missing may be important.  There are machine learning methods that ignore missing values and one of these could be used for this data set.</a:t>
            </a:r>
            <a:r>
              <a:rPr lang="en-US" dirty="0" smtClean="0"/>
              <a:t/>
            </a:r>
            <a:br>
              <a:rPr lang="en-US" dirty="0" smtClean="0"/>
            </a:br>
            <a:r>
              <a:rPr lang="en-US" sz="760" b="0" i="0" kern="1200" dirty="0" smtClean="0">
                <a:solidFill>
                  <a:schemeClr val="tx1"/>
                </a:solidFill>
                <a:effectLst/>
                <a:latin typeface="+mn-lt"/>
                <a:ea typeface="+mn-ea"/>
                <a:cs typeface="+mn-cs"/>
              </a:rPr>
              <a:t>          2) </a:t>
            </a:r>
            <a:r>
              <a:rPr lang="en-US" sz="760" b="1" i="0" kern="1200" dirty="0" smtClean="0">
                <a:solidFill>
                  <a:schemeClr val="tx1"/>
                </a:solidFill>
                <a:effectLst/>
                <a:latin typeface="+mn-lt"/>
                <a:ea typeface="+mn-ea"/>
                <a:cs typeface="+mn-cs"/>
              </a:rPr>
              <a:t>Data Transformation: </a:t>
            </a:r>
            <a:r>
              <a:rPr lang="en-US" dirty="0" smtClean="0"/>
              <a:t/>
            </a:r>
            <a:br>
              <a:rPr lang="en-US" dirty="0" smtClean="0"/>
            </a:br>
            <a:r>
              <a:rPr lang="en-US" sz="760" b="0" i="0" kern="1200" dirty="0" smtClean="0">
                <a:solidFill>
                  <a:schemeClr val="tx1"/>
                </a:solidFill>
                <a:effectLst/>
                <a:latin typeface="+mn-lt"/>
                <a:ea typeface="+mn-ea"/>
                <a:cs typeface="+mn-cs"/>
              </a:rPr>
              <a:t>          In general we work with both numerical and categorical data.  Numerical data consists of actual   numbers, while categorical data have a few discrete values. Examples of categorical data include eye color, species type, marriage status, or gender.  Actually a zip code is categorical.  The zip code is a number but there is no meaning to adding two zip codes.  There may or may not be an order to categorical data.  For instance good, better, best is descriptive categorical data which has an order. </a:t>
            </a:r>
            <a:r>
              <a:rPr lang="en-US" dirty="0" smtClean="0"/>
              <a:t/>
            </a:r>
            <a:br>
              <a:rPr lang="en-US" dirty="0" smtClean="0"/>
            </a:br>
            <a:r>
              <a:rPr lang="en-US" dirty="0" smtClean="0"/>
              <a:t/>
            </a:r>
            <a:br>
              <a:rPr lang="en-US" dirty="0" smtClean="0"/>
            </a:br>
            <a:r>
              <a:rPr lang="en-US" sz="760" b="0" i="0" kern="1200" dirty="0" smtClean="0">
                <a:solidFill>
                  <a:schemeClr val="tx1"/>
                </a:solidFill>
                <a:effectLst/>
                <a:latin typeface="+mn-lt"/>
                <a:ea typeface="+mn-ea"/>
                <a:cs typeface="+mn-cs"/>
              </a:rPr>
              <a:t>3) After the data has been cleaned and transformed it needs to be split into a training set and a test set. </a:t>
            </a:r>
            <a:r>
              <a:rPr lang="en-US" dirty="0" smtClean="0"/>
              <a:t/>
            </a:r>
            <a:br>
              <a:rPr lang="en-US" dirty="0" smtClean="0"/>
            </a:br>
            <a:r>
              <a:rPr lang="en-US" dirty="0" smtClean="0"/>
              <a:t/>
            </a:r>
            <a:br>
              <a:rPr lang="en-US" dirty="0" smtClean="0"/>
            </a:br>
            <a:r>
              <a:rPr lang="en-US" sz="760" b="1" i="0" kern="1200" dirty="0" smtClean="0">
                <a:solidFill>
                  <a:schemeClr val="tx1"/>
                </a:solidFill>
                <a:effectLst/>
                <a:latin typeface="+mn-lt"/>
                <a:ea typeface="+mn-ea"/>
                <a:cs typeface="+mn-cs"/>
              </a:rPr>
              <a:t>3. Model Building:  </a:t>
            </a:r>
            <a:r>
              <a:rPr lang="en-US" dirty="0" smtClean="0"/>
              <a:t/>
            </a:r>
            <a:br>
              <a:rPr lang="en-US" dirty="0" smtClean="0"/>
            </a:br>
            <a:r>
              <a:rPr lang="en-US" sz="760" b="0" i="0" kern="1200" dirty="0" smtClean="0">
                <a:solidFill>
                  <a:schemeClr val="tx1"/>
                </a:solidFill>
                <a:effectLst/>
                <a:latin typeface="+mn-lt"/>
                <a:ea typeface="+mn-ea"/>
                <a:cs typeface="+mn-cs"/>
              </a:rPr>
              <a:t>        This training data set is used to create the model which is used to predict the answers for new cases in which the answer or target is unknown.   For example, Section 1.3 describes how a decision tree is built using the training data set.  Several different modeling techniques have been introduced and will be discussed in detail in future sections.  Various models can be built using the same training data set.</a:t>
            </a:r>
            <a:r>
              <a:rPr lang="en-US" dirty="0" smtClean="0"/>
              <a:t/>
            </a:r>
            <a:br>
              <a:rPr lang="en-US" dirty="0" smtClean="0"/>
            </a:br>
            <a:r>
              <a:rPr lang="en-US" sz="760" b="1" i="0" kern="1200" dirty="0" smtClean="0">
                <a:solidFill>
                  <a:schemeClr val="tx1"/>
                </a:solidFill>
                <a:effectLst/>
                <a:latin typeface="+mn-lt"/>
                <a:ea typeface="+mn-ea"/>
                <a:cs typeface="+mn-cs"/>
              </a:rPr>
              <a:t/>
            </a:r>
            <a:br>
              <a:rPr lang="en-US" sz="760" b="1" i="0" kern="1200" dirty="0" smtClean="0">
                <a:solidFill>
                  <a:schemeClr val="tx1"/>
                </a:solidFill>
                <a:effectLst/>
                <a:latin typeface="+mn-lt"/>
                <a:ea typeface="+mn-ea"/>
                <a:cs typeface="+mn-cs"/>
              </a:rPr>
            </a:br>
            <a:r>
              <a:rPr lang="en-US" sz="760" b="1" i="0" kern="1200" dirty="0" smtClean="0">
                <a:solidFill>
                  <a:schemeClr val="tx1"/>
                </a:solidFill>
                <a:effectLst/>
                <a:latin typeface="+mn-lt"/>
                <a:ea typeface="+mn-ea"/>
                <a:cs typeface="+mn-cs"/>
              </a:rPr>
              <a:t>4. Model Evaluation</a:t>
            </a:r>
            <a:r>
              <a:rPr lang="en-US" dirty="0" smtClean="0"/>
              <a:t/>
            </a:r>
            <a:br>
              <a:rPr lang="en-US" dirty="0" smtClean="0"/>
            </a:br>
            <a:r>
              <a:rPr lang="en-US" sz="760" b="0" i="0" kern="1200" dirty="0" smtClean="0">
                <a:solidFill>
                  <a:schemeClr val="tx1"/>
                </a:solidFill>
                <a:effectLst/>
                <a:latin typeface="+mn-lt"/>
                <a:ea typeface="+mn-ea"/>
                <a:cs typeface="+mn-cs"/>
              </a:rPr>
              <a:t>         Once the model is built with the training data, it is used to predict the targets for the test data.  First the target values are removed from the test data set.  The model is applied to the test data set to predict the target values for the test data.  The predicted value of the target is then compared with the actual target value.  The accuracy of the model is the percentage of correct predictions made.  These accuracies of can be used to compare the different models.  Several other ways to compare model accuracy are discussed in the next section on Performance Evaluation. </a:t>
            </a:r>
            <a:r>
              <a:rPr lang="en-US" dirty="0" smtClean="0"/>
              <a:t/>
            </a:r>
            <a:br>
              <a:rPr lang="en-US" dirty="0" smtClean="0"/>
            </a:br>
            <a:r>
              <a:rPr lang="en-US" dirty="0" smtClean="0"/>
              <a:t/>
            </a:r>
            <a:br>
              <a:rPr lang="en-US" dirty="0" smtClean="0"/>
            </a:br>
            <a:r>
              <a:rPr lang="en-US" sz="760" b="1" i="0" kern="1200" dirty="0" smtClean="0">
                <a:solidFill>
                  <a:schemeClr val="tx1"/>
                </a:solidFill>
                <a:effectLst/>
                <a:latin typeface="+mn-lt"/>
                <a:ea typeface="+mn-ea"/>
                <a:cs typeface="+mn-cs"/>
              </a:rPr>
              <a:t>5. Model Deployment: </a:t>
            </a:r>
            <a:r>
              <a:rPr lang="en-US" dirty="0" smtClean="0"/>
              <a:t/>
            </a:r>
            <a:br>
              <a:rPr lang="en-US" dirty="0" smtClean="0"/>
            </a:br>
            <a:r>
              <a:rPr lang="en-US" sz="760" b="0" i="0" kern="1200" dirty="0" smtClean="0">
                <a:solidFill>
                  <a:schemeClr val="tx1"/>
                </a:solidFill>
                <a:effectLst/>
                <a:latin typeface="+mn-lt"/>
                <a:ea typeface="+mn-ea"/>
                <a:cs typeface="+mn-cs"/>
              </a:rPr>
              <a:t>        This is the most important step.  If the speed and accuracy of the model is acceptable, then that model should be deployed in the real system.  The model that is used in production should be made with all the available data. Models improve with the amount of available data used to create the model. The results of the model need to be incorporated in the business strategy.  Data mining models provide valuable information which give companies great advantages.  Obama won the election in part by incorporating the data mining results into his campaign strategy.   The last chapter of this book provides information in how a company can incorporate data mining results into its daily business.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t>33</a:t>
            </a:fld>
            <a:endParaRPr lang="en-US"/>
          </a:p>
        </p:txBody>
      </p:sp>
    </p:spTree>
    <p:extLst>
      <p:ext uri="{BB962C8B-B14F-4D97-AF65-F5344CB8AC3E}">
        <p14:creationId xmlns:p14="http://schemas.microsoft.com/office/powerpoint/2010/main" val="165924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10FFC5A-376F-49DE-901B-648F6ECEB08A}"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0841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Cover">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90525" y="1885760"/>
            <a:ext cx="8222100" cy="667800"/>
          </a:xfrm>
          <a:prstGeom prst="rect">
            <a:avLst/>
          </a:prstGeom>
        </p:spPr>
        <p:txBody>
          <a:bodyPr wrap="square" lIns="91425" tIns="91425" rIns="91425" bIns="91425" anchor="b" anchorCtr="0"/>
          <a:lstStyle>
            <a:lvl1pPr lvl="0" rtl="0">
              <a:spcBef>
                <a:spcPts val="0"/>
              </a:spcBef>
              <a:buSzPct val="100000"/>
              <a:buFont typeface="Franklin Gothic"/>
              <a:defRPr sz="4000">
                <a:latin typeface="Franklin Gothic"/>
                <a:ea typeface="Franklin Gothic"/>
                <a:cs typeface="Franklin Gothic"/>
                <a:sym typeface="Franklin Gothic"/>
              </a:defRPr>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dirty="0"/>
          </a:p>
        </p:txBody>
      </p:sp>
      <p:sp>
        <p:nvSpPr>
          <p:cNvPr id="11" name="Shape 11"/>
          <p:cNvSpPr txBox="1">
            <a:spLocks noGrp="1"/>
          </p:cNvSpPr>
          <p:nvPr>
            <p:ph type="subTitle" idx="1"/>
          </p:nvPr>
        </p:nvSpPr>
        <p:spPr>
          <a:xfrm>
            <a:off x="390525" y="2589815"/>
            <a:ext cx="8222100" cy="432900"/>
          </a:xfrm>
          <a:prstGeom prst="rect">
            <a:avLst/>
          </a:prstGeom>
        </p:spPr>
        <p:txBody>
          <a:bodyPr wrap="square" lIns="91425" tIns="91425" rIns="91425" bIns="91425" anchor="t" anchorCtr="0"/>
          <a:lstStyle>
            <a:lvl1pPr lvl="0" rtl="0">
              <a:lnSpc>
                <a:spcPct val="100000"/>
              </a:lnSpc>
              <a:spcBef>
                <a:spcPts val="0"/>
              </a:spcBef>
              <a:spcAft>
                <a:spcPts val="0"/>
              </a:spcAft>
              <a:buClr>
                <a:schemeClr val="lt1"/>
              </a:buClr>
              <a:buSzPct val="100000"/>
              <a:buFont typeface="Franklin Gothic"/>
              <a:buNone/>
              <a:defRPr sz="2000">
                <a:solidFill>
                  <a:schemeClr val="lt1"/>
                </a:solidFill>
                <a:latin typeface="Franklin Gothic"/>
                <a:ea typeface="Franklin Gothic"/>
                <a:cs typeface="Franklin Gothic"/>
                <a:sym typeface="Franklin Gothic"/>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Main Point">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90250" y="488250"/>
            <a:ext cx="8033400" cy="4090800"/>
          </a:xfrm>
          <a:prstGeom prst="rect">
            <a:avLst/>
          </a:prstGeom>
        </p:spPr>
        <p:txBody>
          <a:bodyPr wrap="square" lIns="91425" tIns="91425" rIns="91425" bIns="91425" anchor="ctr" anchorCtr="0"/>
          <a:lstStyle>
            <a:lvl1pPr lvl="0" rtl="0">
              <a:spcBef>
                <a:spcPts val="0"/>
              </a:spcBef>
              <a:buSzPct val="100000"/>
              <a:buFont typeface="Franklin Gothic"/>
              <a:defRPr sz="6000">
                <a:latin typeface="Franklin Gothic"/>
                <a:ea typeface="Franklin Gothic"/>
                <a:cs typeface="Franklin Gothic"/>
                <a:sym typeface="Franklin Gothic"/>
              </a:defRPr>
            </a:lvl1pPr>
            <a:lvl2pPr lvl="1" rtl="0">
              <a:spcBef>
                <a:spcPts val="0"/>
              </a:spcBef>
              <a:buSzPct val="100000"/>
              <a:buFont typeface="Franklin Gothic"/>
              <a:defRPr sz="6000">
                <a:latin typeface="Franklin Gothic"/>
                <a:ea typeface="Franklin Gothic"/>
                <a:cs typeface="Franklin Gothic"/>
                <a:sym typeface="Franklin Gothic"/>
              </a:defRPr>
            </a:lvl2pPr>
            <a:lvl3pPr lvl="2" rtl="0">
              <a:spcBef>
                <a:spcPts val="0"/>
              </a:spcBef>
              <a:buSzPct val="100000"/>
              <a:buFont typeface="Franklin Gothic"/>
              <a:defRPr sz="6000">
                <a:latin typeface="Franklin Gothic"/>
                <a:ea typeface="Franklin Gothic"/>
                <a:cs typeface="Franklin Gothic"/>
                <a:sym typeface="Franklin Gothic"/>
              </a:defRPr>
            </a:lvl3pPr>
            <a:lvl4pPr lvl="3" rtl="0">
              <a:spcBef>
                <a:spcPts val="0"/>
              </a:spcBef>
              <a:buSzPct val="100000"/>
              <a:buFont typeface="Franklin Gothic"/>
              <a:defRPr sz="6000">
                <a:latin typeface="Franklin Gothic"/>
                <a:ea typeface="Franklin Gothic"/>
                <a:cs typeface="Franklin Gothic"/>
                <a:sym typeface="Franklin Gothic"/>
              </a:defRPr>
            </a:lvl4pPr>
            <a:lvl5pPr lvl="4" rtl="0">
              <a:spcBef>
                <a:spcPts val="0"/>
              </a:spcBef>
              <a:buSzPct val="100000"/>
              <a:buFont typeface="Franklin Gothic"/>
              <a:defRPr sz="6000">
                <a:latin typeface="Franklin Gothic"/>
                <a:ea typeface="Franklin Gothic"/>
                <a:cs typeface="Franklin Gothic"/>
                <a:sym typeface="Franklin Gothic"/>
              </a:defRPr>
            </a:lvl5pPr>
            <a:lvl6pPr lvl="5" rtl="0">
              <a:spcBef>
                <a:spcPts val="0"/>
              </a:spcBef>
              <a:buSzPct val="100000"/>
              <a:buFont typeface="Franklin Gothic"/>
              <a:defRPr sz="6000">
                <a:latin typeface="Franklin Gothic"/>
                <a:ea typeface="Franklin Gothic"/>
                <a:cs typeface="Franklin Gothic"/>
                <a:sym typeface="Franklin Gothic"/>
              </a:defRPr>
            </a:lvl6pPr>
            <a:lvl7pPr lvl="6" rtl="0">
              <a:spcBef>
                <a:spcPts val="0"/>
              </a:spcBef>
              <a:buSzPct val="100000"/>
              <a:buFont typeface="Franklin Gothic"/>
              <a:defRPr sz="6000">
                <a:latin typeface="Franklin Gothic"/>
                <a:ea typeface="Franklin Gothic"/>
                <a:cs typeface="Franklin Gothic"/>
                <a:sym typeface="Franklin Gothic"/>
              </a:defRPr>
            </a:lvl7pPr>
            <a:lvl8pPr lvl="7" rtl="0">
              <a:spcBef>
                <a:spcPts val="0"/>
              </a:spcBef>
              <a:buSzPct val="100000"/>
              <a:buFont typeface="Franklin Gothic"/>
              <a:defRPr sz="6000">
                <a:latin typeface="Franklin Gothic"/>
                <a:ea typeface="Franklin Gothic"/>
                <a:cs typeface="Franklin Gothic"/>
                <a:sym typeface="Franklin Gothic"/>
              </a:defRPr>
            </a:lvl8pPr>
            <a:lvl9pPr lvl="8" rtl="0">
              <a:spcBef>
                <a:spcPts val="0"/>
              </a:spcBef>
              <a:buSzPct val="100000"/>
              <a:buFont typeface="Franklin Gothic"/>
              <a:defRPr sz="6000">
                <a:latin typeface="Franklin Gothic"/>
                <a:ea typeface="Franklin Gothic"/>
                <a:cs typeface="Franklin Gothic"/>
                <a:sym typeface="Franklin Gothic"/>
              </a:defRPr>
            </a:lvl9pPr>
          </a:lstStyle>
          <a:p>
            <a:endParaRPr/>
          </a:p>
        </p:txBody>
      </p:sp>
      <p:sp>
        <p:nvSpPr>
          <p:cNvPr id="52" name="Shape 52"/>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ection Title and Description">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1pPr>
            <a:lvl2pPr lvl="1"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2pPr>
            <a:lvl3pPr lvl="2"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3pPr>
            <a:lvl4pPr lvl="3"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4pPr>
            <a:lvl5pPr lvl="4"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5pPr>
            <a:lvl6pPr lvl="5"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6pPr>
            <a:lvl7pPr lvl="6"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7pPr>
            <a:lvl8pPr lvl="7"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8pPr>
            <a:lvl9pPr lvl="8" algn="ctr" rtl="0">
              <a:spcBef>
                <a:spcPts val="0"/>
              </a:spcBef>
              <a:buClr>
                <a:schemeClr val="dk2"/>
              </a:buClr>
              <a:buSzPct val="100000"/>
              <a:buFont typeface="Franklin Gothic"/>
              <a:defRPr sz="4200">
                <a:solidFill>
                  <a:schemeClr val="dk2"/>
                </a:solidFill>
                <a:latin typeface="Franklin Gothic"/>
                <a:ea typeface="Franklin Gothic"/>
                <a:cs typeface="Franklin Gothic"/>
                <a:sym typeface="Franklin Gothic"/>
              </a:defRPr>
            </a:lvl9pPr>
          </a:lstStyle>
          <a:p>
            <a:endParaRPr/>
          </a:p>
        </p:txBody>
      </p:sp>
      <p:sp>
        <p:nvSpPr>
          <p:cNvPr id="55" name="Shape 55"/>
          <p:cNvSpPr txBox="1">
            <a:spLocks noGrp="1"/>
          </p:cNvSpPr>
          <p:nvPr>
            <p:ph type="subTitle" idx="1"/>
          </p:nvPr>
        </p:nvSpPr>
        <p:spPr>
          <a:xfrm>
            <a:off x="265500" y="2779466"/>
            <a:ext cx="4045200" cy="1235099"/>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1pPr>
            <a:lvl2pPr lvl="1"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2pPr>
            <a:lvl3pPr lvl="2"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3pPr>
            <a:lvl4pPr lvl="3"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4pPr>
            <a:lvl5pPr lvl="4"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5pPr>
            <a:lvl6pPr lvl="5"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6pPr>
            <a:lvl7pPr lvl="6"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7pPr>
            <a:lvl8pPr lvl="7"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8pPr>
            <a:lvl9pPr lvl="8" algn="ctr" rtl="0">
              <a:lnSpc>
                <a:spcPct val="100000"/>
              </a:lnSpc>
              <a:spcBef>
                <a:spcPts val="0"/>
              </a:spcBef>
              <a:spcAft>
                <a:spcPts val="0"/>
              </a:spcAft>
              <a:buSzPct val="100000"/>
              <a:buFont typeface="Franklin Gothic"/>
              <a:buNone/>
              <a:defRPr sz="2100">
                <a:latin typeface="Franklin Gothic"/>
                <a:ea typeface="Franklin Gothic"/>
                <a:cs typeface="Franklin Gothic"/>
                <a:sym typeface="Franklin Gothic"/>
              </a:defRPr>
            </a:lvl9pPr>
          </a:lstStyle>
          <a:p>
            <a:endParaRPr/>
          </a:p>
        </p:txBody>
      </p:sp>
      <p:sp>
        <p:nvSpPr>
          <p:cNvPr id="56" name="Shape 56"/>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buFont typeface="Franklin Gothic"/>
              <a:defRPr>
                <a:solidFill>
                  <a:schemeClr val="lt1"/>
                </a:solidFill>
                <a:latin typeface="Franklin Gothic"/>
                <a:ea typeface="Franklin Gothic"/>
                <a:cs typeface="Franklin Gothic"/>
                <a:sym typeface="Franklin Gothic"/>
              </a:defRPr>
            </a:lvl1pPr>
            <a:lvl2pPr lvl="1" rtl="0">
              <a:spcBef>
                <a:spcPts val="0"/>
              </a:spcBef>
              <a:buClr>
                <a:schemeClr val="lt1"/>
              </a:buClr>
              <a:buFont typeface="Franklin Gothic"/>
              <a:defRPr>
                <a:solidFill>
                  <a:schemeClr val="lt1"/>
                </a:solidFill>
                <a:latin typeface="Franklin Gothic"/>
                <a:ea typeface="Franklin Gothic"/>
                <a:cs typeface="Franklin Gothic"/>
                <a:sym typeface="Franklin Gothic"/>
              </a:defRPr>
            </a:lvl2pPr>
            <a:lvl3pPr lvl="2" rtl="0">
              <a:spcBef>
                <a:spcPts val="0"/>
              </a:spcBef>
              <a:buClr>
                <a:schemeClr val="lt1"/>
              </a:buClr>
              <a:buFont typeface="Franklin Gothic"/>
              <a:defRPr>
                <a:solidFill>
                  <a:schemeClr val="lt1"/>
                </a:solidFill>
                <a:latin typeface="Franklin Gothic"/>
                <a:ea typeface="Franklin Gothic"/>
                <a:cs typeface="Franklin Gothic"/>
                <a:sym typeface="Franklin Gothic"/>
              </a:defRPr>
            </a:lvl3pPr>
            <a:lvl4pPr lvl="3" rtl="0">
              <a:spcBef>
                <a:spcPts val="0"/>
              </a:spcBef>
              <a:buClr>
                <a:schemeClr val="lt1"/>
              </a:buClr>
              <a:buFont typeface="Franklin Gothic"/>
              <a:defRPr>
                <a:solidFill>
                  <a:schemeClr val="lt1"/>
                </a:solidFill>
                <a:latin typeface="Franklin Gothic"/>
                <a:ea typeface="Franklin Gothic"/>
                <a:cs typeface="Franklin Gothic"/>
                <a:sym typeface="Franklin Gothic"/>
              </a:defRPr>
            </a:lvl4pPr>
            <a:lvl5pPr lvl="4" rtl="0">
              <a:spcBef>
                <a:spcPts val="0"/>
              </a:spcBef>
              <a:buClr>
                <a:schemeClr val="lt1"/>
              </a:buClr>
              <a:buFont typeface="Franklin Gothic"/>
              <a:defRPr>
                <a:solidFill>
                  <a:schemeClr val="lt1"/>
                </a:solidFill>
                <a:latin typeface="Franklin Gothic"/>
                <a:ea typeface="Franklin Gothic"/>
                <a:cs typeface="Franklin Gothic"/>
                <a:sym typeface="Franklin Gothic"/>
              </a:defRPr>
            </a:lvl5pPr>
            <a:lvl6pPr lvl="5" rtl="0">
              <a:spcBef>
                <a:spcPts val="0"/>
              </a:spcBef>
              <a:buClr>
                <a:schemeClr val="lt1"/>
              </a:buClr>
              <a:buFont typeface="Franklin Gothic"/>
              <a:defRPr>
                <a:solidFill>
                  <a:schemeClr val="lt1"/>
                </a:solidFill>
                <a:latin typeface="Franklin Gothic"/>
                <a:ea typeface="Franklin Gothic"/>
                <a:cs typeface="Franklin Gothic"/>
                <a:sym typeface="Franklin Gothic"/>
              </a:defRPr>
            </a:lvl6pPr>
            <a:lvl7pPr lvl="6" rtl="0">
              <a:spcBef>
                <a:spcPts val="0"/>
              </a:spcBef>
              <a:buClr>
                <a:schemeClr val="lt1"/>
              </a:buClr>
              <a:buFont typeface="Franklin Gothic"/>
              <a:defRPr>
                <a:solidFill>
                  <a:schemeClr val="lt1"/>
                </a:solidFill>
                <a:latin typeface="Franklin Gothic"/>
                <a:ea typeface="Franklin Gothic"/>
                <a:cs typeface="Franklin Gothic"/>
                <a:sym typeface="Franklin Gothic"/>
              </a:defRPr>
            </a:lvl7pPr>
            <a:lvl8pPr lvl="7" rtl="0">
              <a:spcBef>
                <a:spcPts val="0"/>
              </a:spcBef>
              <a:buClr>
                <a:schemeClr val="lt1"/>
              </a:buClr>
              <a:buFont typeface="Franklin Gothic"/>
              <a:defRPr>
                <a:solidFill>
                  <a:schemeClr val="lt1"/>
                </a:solidFill>
                <a:latin typeface="Franklin Gothic"/>
                <a:ea typeface="Franklin Gothic"/>
                <a:cs typeface="Franklin Gothic"/>
                <a:sym typeface="Franklin Gothic"/>
              </a:defRPr>
            </a:lvl8pPr>
            <a:lvl9pPr lvl="8" rtl="0">
              <a:spcBef>
                <a:spcPts val="0"/>
              </a:spcBef>
              <a:buClr>
                <a:schemeClr val="lt1"/>
              </a:buClr>
              <a:buFont typeface="Franklin Gothic"/>
              <a:defRPr>
                <a:solidFill>
                  <a:schemeClr val="lt1"/>
                </a:solidFill>
                <a:latin typeface="Franklin Gothic"/>
                <a:ea typeface="Franklin Gothic"/>
                <a:cs typeface="Franklin Gothic"/>
                <a:sym typeface="Franklin Gothic"/>
              </a:defRPr>
            </a:lvl9pPr>
          </a:lstStyle>
          <a:p>
            <a:endParaRPr/>
          </a:p>
        </p:txBody>
      </p:sp>
      <p:sp>
        <p:nvSpPr>
          <p:cNvPr id="57" name="Shape 57"/>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911422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D1969672-4A92-492F-BFCE-FABCC6FDC616}" type="datetime1">
              <a:rPr lang="en-US" smtClean="0"/>
              <a:t>9/30/17</a:t>
            </a:fld>
            <a:endParaRPr lang="en-US"/>
          </a:p>
        </p:txBody>
      </p:sp>
      <p:sp>
        <p:nvSpPr>
          <p:cNvPr id="7" name="Slide Number Placeholder 6"/>
          <p:cNvSpPr>
            <a:spLocks noGrp="1"/>
          </p:cNvSpPr>
          <p:nvPr>
            <p:ph type="sldNum" sz="quarter" idx="12"/>
          </p:nvPr>
        </p:nvSpPr>
        <p:spPr/>
        <p:txBody>
          <a:bodyPr/>
          <a:lstStyle/>
          <a:p>
            <a:fld id="{7E3BC166-2694-403D-AA8F-F84388288DB1}" type="slidenum">
              <a:rPr lang="en-US" smtClean="0"/>
              <a:t>‹#›</a:t>
            </a:fld>
            <a:endParaRPr lang="en-US"/>
          </a:p>
        </p:txBody>
      </p:sp>
      <p:sp>
        <p:nvSpPr>
          <p:cNvPr id="9" name="object 3"/>
          <p:cNvSpPr/>
          <p:nvPr userDrawn="1"/>
        </p:nvSpPr>
        <p:spPr>
          <a:xfrm>
            <a:off x="7486651" y="90097"/>
            <a:ext cx="1542287" cy="379475"/>
          </a:xfrm>
          <a:prstGeom prst="rect">
            <a:avLst/>
          </a:prstGeom>
          <a:blipFill>
            <a:blip r:embed="rId2" cstate="print"/>
            <a:stretch>
              <a:fillRect/>
            </a:stretch>
          </a:blipFill>
        </p:spPr>
        <p:txBody>
          <a:bodyPr wrap="square" lIns="0" tIns="0" rIns="0" bIns="0" rtlCol="0"/>
          <a:lstStyle/>
          <a:p>
            <a:endParaRPr sz="1050"/>
          </a:p>
        </p:txBody>
      </p:sp>
      <p:sp>
        <p:nvSpPr>
          <p:cNvPr id="10" name="Footer Placeholder 4"/>
          <p:cNvSpPr>
            <a:spLocks noGrp="1"/>
          </p:cNvSpPr>
          <p:nvPr>
            <p:ph type="ftr" sz="quarter" idx="11"/>
          </p:nvPr>
        </p:nvSpPr>
        <p:spPr>
          <a:xfrm>
            <a:off x="3028950" y="4767264"/>
            <a:ext cx="3233305" cy="273844"/>
          </a:xfrm>
          <a:prstGeom prst="rect">
            <a:avLst/>
          </a:prstGeom>
        </p:spPr>
        <p:txBody>
          <a:bodyPr/>
          <a:lstStyle/>
          <a:p>
            <a:r>
              <a:rPr lang="en-US" dirty="0" smtClean="0"/>
              <a:t>© Copyright NilamNur@MANB2153_20172018</a:t>
            </a:r>
            <a:endParaRPr lang="en-US" dirty="0"/>
          </a:p>
        </p:txBody>
      </p:sp>
    </p:spTree>
    <p:extLst>
      <p:ext uri="{BB962C8B-B14F-4D97-AF65-F5344CB8AC3E}">
        <p14:creationId xmlns:p14="http://schemas.microsoft.com/office/powerpoint/2010/main" val="193562852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A5011476-E9A1-44B8-B08B-12AF1BF10D7A}" type="datetime1">
              <a:rPr lang="en-US" smtClean="0"/>
              <a:t>9/30/17</a:t>
            </a:fld>
            <a:endParaRPr lang="en-US"/>
          </a:p>
        </p:txBody>
      </p:sp>
      <p:sp>
        <p:nvSpPr>
          <p:cNvPr id="5" name="Footer Placeholder 4"/>
          <p:cNvSpPr>
            <a:spLocks noGrp="1"/>
          </p:cNvSpPr>
          <p:nvPr>
            <p:ph type="ftr" sz="quarter" idx="11"/>
          </p:nvPr>
        </p:nvSpPr>
        <p:spPr>
          <a:xfrm>
            <a:off x="3028950" y="4767264"/>
            <a:ext cx="3233305" cy="273844"/>
          </a:xfrm>
          <a:prstGeom prst="rect">
            <a:avLst/>
          </a:prstGeom>
        </p:spPr>
        <p:txBody>
          <a:bodyPr/>
          <a:lstStyle/>
          <a:p>
            <a:r>
              <a:rPr lang="en-US" smtClean="0"/>
              <a:t>© Copyright NilamNur@MANB2153_20172018</a:t>
            </a:r>
            <a:endParaRPr lang="en-US" dirty="0"/>
          </a:p>
        </p:txBody>
      </p:sp>
      <p:sp>
        <p:nvSpPr>
          <p:cNvPr id="6" name="Slide Number Placeholder 5"/>
          <p:cNvSpPr>
            <a:spLocks noGrp="1"/>
          </p:cNvSpPr>
          <p:nvPr>
            <p:ph type="sldNum" sz="quarter" idx="12"/>
          </p:nvPr>
        </p:nvSpPr>
        <p:spPr/>
        <p:txBody>
          <a:bodyPr/>
          <a:lstStyle/>
          <a:p>
            <a:fld id="{7E3BC166-2694-403D-AA8F-F84388288DB1}" type="slidenum">
              <a:rPr lang="en-US" smtClean="0"/>
              <a:t>‹#›</a:t>
            </a:fld>
            <a:endParaRPr lang="en-US"/>
          </a:p>
        </p:txBody>
      </p:sp>
      <p:sp>
        <p:nvSpPr>
          <p:cNvPr id="7" name="object 3"/>
          <p:cNvSpPr/>
          <p:nvPr userDrawn="1"/>
        </p:nvSpPr>
        <p:spPr>
          <a:xfrm>
            <a:off x="7486651" y="90097"/>
            <a:ext cx="1542287" cy="379475"/>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14941053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wo Column Text">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5C001F"/>
              </a:buClr>
              <a:buSzPct val="100000"/>
              <a:buFont typeface="Franklin Gothic"/>
              <a:defRPr sz="3000">
                <a:solidFill>
                  <a:srgbClr val="5C001F"/>
                </a:solidFill>
                <a:latin typeface="Franklin Gothic"/>
                <a:ea typeface="Franklin Gothic"/>
                <a:cs typeface="Franklin Gothic"/>
                <a:sym typeface="Franklin Gothic"/>
              </a:defRPr>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 name="Shape 15"/>
          <p:cNvSpPr txBox="1">
            <a:spLocks noGrp="1"/>
          </p:cNvSpPr>
          <p:nvPr>
            <p:ph type="body" idx="1"/>
          </p:nvPr>
        </p:nvSpPr>
        <p:spPr>
          <a:xfrm>
            <a:off x="460875" y="1209199"/>
            <a:ext cx="3999900" cy="3202499"/>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a:p>
        </p:txBody>
      </p:sp>
      <p:sp>
        <p:nvSpPr>
          <p:cNvPr id="16" name="Shape 16"/>
          <p:cNvSpPr txBox="1">
            <a:spLocks noGrp="1"/>
          </p:cNvSpPr>
          <p:nvPr>
            <p:ph type="body" idx="2"/>
          </p:nvPr>
        </p:nvSpPr>
        <p:spPr>
          <a:xfrm>
            <a:off x="4683225" y="1209199"/>
            <a:ext cx="3999900" cy="3202499"/>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Full Page Tex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9" name="Shape 19"/>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5C001F"/>
              </a:buClr>
              <a:buSzPct val="100000"/>
              <a:buFont typeface="Franklin Gothic"/>
              <a:defRPr sz="3000">
                <a:solidFill>
                  <a:srgbClr val="5C001F"/>
                </a:solidFill>
                <a:latin typeface="Franklin Gothic"/>
                <a:ea typeface="Franklin Gothic"/>
                <a:cs typeface="Franklin Gothic"/>
                <a:sym typeface="Franklin Gothic"/>
              </a:defRPr>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20" name="Shape 20"/>
          <p:cNvSpPr txBox="1">
            <a:spLocks noGrp="1"/>
          </p:cNvSpPr>
          <p:nvPr>
            <p:ph type="body" idx="1"/>
          </p:nvPr>
        </p:nvSpPr>
        <p:spPr>
          <a:xfrm>
            <a:off x="460875" y="1209200"/>
            <a:ext cx="8222100" cy="3202500"/>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wo Column Text 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5C001F"/>
              </a:buClr>
              <a:buSzPct val="100000"/>
              <a:buFont typeface="Franklin Gothic"/>
              <a:defRPr sz="3000">
                <a:solidFill>
                  <a:srgbClr val="5C001F"/>
                </a:solidFill>
                <a:latin typeface="Franklin Gothic"/>
                <a:ea typeface="Franklin Gothic"/>
                <a:cs typeface="Franklin Gothic"/>
                <a:sym typeface="Franklin Gothic"/>
              </a:defRPr>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4" name="Shape 24"/>
          <p:cNvSpPr txBox="1">
            <a:spLocks noGrp="1"/>
          </p:cNvSpPr>
          <p:nvPr>
            <p:ph type="body" idx="1"/>
          </p:nvPr>
        </p:nvSpPr>
        <p:spPr>
          <a:xfrm>
            <a:off x="460875" y="1209199"/>
            <a:ext cx="3999900" cy="3202499"/>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dirty="0"/>
          </a:p>
        </p:txBody>
      </p:sp>
      <p:sp>
        <p:nvSpPr>
          <p:cNvPr id="25" name="Shape 25"/>
          <p:cNvSpPr txBox="1">
            <a:spLocks noGrp="1"/>
          </p:cNvSpPr>
          <p:nvPr>
            <p:ph type="body" idx="2"/>
          </p:nvPr>
        </p:nvSpPr>
        <p:spPr>
          <a:xfrm>
            <a:off x="4683225" y="1209199"/>
            <a:ext cx="3999900" cy="3202499"/>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lumn Text 1 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FFFFFF"/>
              </a:buClr>
              <a:buSzPct val="100000"/>
              <a:buFont typeface="Franklin Gothic"/>
              <a:defRPr sz="3000">
                <a:solidFill>
                  <a:srgbClr val="FFFFFF"/>
                </a:solidFill>
                <a:latin typeface="Franklin Gothic"/>
                <a:ea typeface="Franklin Gothic"/>
                <a:cs typeface="Franklin Gothic"/>
                <a:sym typeface="Franklin Gothic"/>
              </a:defRPr>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28" name="Shape 28"/>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9" name="Shape 29"/>
          <p:cNvSpPr txBox="1">
            <a:spLocks noGrp="1"/>
          </p:cNvSpPr>
          <p:nvPr>
            <p:ph type="body" idx="1"/>
          </p:nvPr>
        </p:nvSpPr>
        <p:spPr>
          <a:xfrm>
            <a:off x="460875" y="1209199"/>
            <a:ext cx="3999900" cy="3202499"/>
          </a:xfrm>
          <a:prstGeom prst="rect">
            <a:avLst/>
          </a:prstGeom>
        </p:spPr>
        <p:txBody>
          <a:bodyPr wrap="square" lIns="91425" tIns="91425" rIns="91425" bIns="91425" anchor="t" anchorCtr="0"/>
          <a:lstStyle>
            <a:lvl1pPr lvl="0" rtl="0">
              <a:spcBef>
                <a:spcPts val="0"/>
              </a:spcBef>
              <a:buClr>
                <a:srgbClr val="FFFFFF"/>
              </a:buClr>
              <a:buSzPct val="100000"/>
              <a:buFont typeface="Franklin Gothic"/>
              <a:defRPr sz="1400">
                <a:solidFill>
                  <a:srgbClr val="FFFFFF"/>
                </a:solidFill>
                <a:latin typeface="Franklin Gothic"/>
                <a:ea typeface="Franklin Gothic"/>
                <a:cs typeface="Franklin Gothic"/>
                <a:sym typeface="Franklin Gothic"/>
              </a:defRPr>
            </a:lvl1pPr>
            <a:lvl2pPr lvl="1"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2pPr>
            <a:lvl3pPr lvl="2"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3pPr>
            <a:lvl4pPr lvl="3"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4pPr>
            <a:lvl5pPr lvl="4"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5pPr>
            <a:lvl6pPr lvl="5"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6pPr>
            <a:lvl7pPr lvl="6"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7pPr>
            <a:lvl8pPr lvl="7"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8pPr>
            <a:lvl9pPr lvl="8"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9pPr>
          </a:lstStyle>
          <a:p>
            <a:endParaRPr/>
          </a:p>
        </p:txBody>
      </p:sp>
      <p:sp>
        <p:nvSpPr>
          <p:cNvPr id="30" name="Shape 30"/>
          <p:cNvSpPr txBox="1">
            <a:spLocks noGrp="1"/>
          </p:cNvSpPr>
          <p:nvPr>
            <p:ph type="body" idx="2"/>
          </p:nvPr>
        </p:nvSpPr>
        <p:spPr>
          <a:xfrm>
            <a:off x="4683225" y="1209199"/>
            <a:ext cx="3999900" cy="3202499"/>
          </a:xfrm>
          <a:prstGeom prst="rect">
            <a:avLst/>
          </a:prstGeom>
        </p:spPr>
        <p:txBody>
          <a:bodyPr wrap="square" lIns="91425" tIns="91425" rIns="91425" bIns="91425" anchor="t" anchorCtr="0"/>
          <a:lstStyle>
            <a:lvl1pPr lvl="0" rtl="0">
              <a:spcBef>
                <a:spcPts val="0"/>
              </a:spcBef>
              <a:buClr>
                <a:srgbClr val="FFFFFF"/>
              </a:buClr>
              <a:buSzPct val="100000"/>
              <a:buFont typeface="Franklin Gothic"/>
              <a:defRPr sz="1400">
                <a:solidFill>
                  <a:srgbClr val="FFFFFF"/>
                </a:solidFill>
                <a:latin typeface="Franklin Gothic"/>
                <a:ea typeface="Franklin Gothic"/>
                <a:cs typeface="Franklin Gothic"/>
                <a:sym typeface="Franklin Gothic"/>
              </a:defRPr>
            </a:lvl1pPr>
            <a:lvl2pPr lvl="1"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2pPr>
            <a:lvl3pPr lvl="2"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3pPr>
            <a:lvl4pPr lvl="3"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4pPr>
            <a:lvl5pPr lvl="4"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5pPr>
            <a:lvl6pPr lvl="5"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6pPr>
            <a:lvl7pPr lvl="6"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7pPr>
            <a:lvl8pPr lvl="7"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8pPr>
            <a:lvl9pPr lvl="8"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Full Page Text 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Shape 32"/>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3" name="Shape 33"/>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5C001F"/>
              </a:buClr>
              <a:buSzPct val="100000"/>
              <a:buFont typeface="Franklin Gothic"/>
              <a:defRPr sz="3000">
                <a:solidFill>
                  <a:srgbClr val="5C001F"/>
                </a:solidFill>
                <a:latin typeface="Franklin Gothic"/>
                <a:ea typeface="Franklin Gothic"/>
                <a:cs typeface="Franklin Gothic"/>
                <a:sym typeface="Franklin Gothic"/>
              </a:defRPr>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34" name="Shape 34"/>
          <p:cNvSpPr txBox="1">
            <a:spLocks noGrp="1"/>
          </p:cNvSpPr>
          <p:nvPr>
            <p:ph type="body" idx="1"/>
          </p:nvPr>
        </p:nvSpPr>
        <p:spPr>
          <a:xfrm>
            <a:off x="460875" y="1209200"/>
            <a:ext cx="8222100" cy="3202500"/>
          </a:xfrm>
          <a:prstGeom prst="rect">
            <a:avLst/>
          </a:prstGeom>
        </p:spPr>
        <p:txBody>
          <a:bodyPr wrap="square" lIns="91425" tIns="91425" rIns="91425" bIns="91425" anchor="t" anchorCtr="0"/>
          <a:lstStyle>
            <a:lvl1pPr lvl="0" rtl="0">
              <a:spcBef>
                <a:spcPts val="0"/>
              </a:spcBef>
              <a:buClr>
                <a:schemeClr val="dk2"/>
              </a:buClr>
              <a:buSzPct val="100000"/>
              <a:buFont typeface="Franklin Gothic"/>
              <a:defRPr sz="1400">
                <a:solidFill>
                  <a:schemeClr val="dk2"/>
                </a:solidFill>
                <a:latin typeface="Franklin Gothic"/>
                <a:ea typeface="Franklin Gothic"/>
                <a:cs typeface="Franklin Gothic"/>
                <a:sym typeface="Franklin Gothic"/>
              </a:defRPr>
            </a:lvl1pPr>
            <a:lvl2pPr lvl="1"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2pPr>
            <a:lvl3pPr lvl="2"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3pPr>
            <a:lvl4pPr lvl="3"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4pPr>
            <a:lvl5pPr lvl="4"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5pPr>
            <a:lvl6pPr lvl="5"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6pPr>
            <a:lvl7pPr lvl="6"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7pPr>
            <a:lvl8pPr lvl="7"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8pPr>
            <a:lvl9pPr lvl="8" rtl="0">
              <a:spcBef>
                <a:spcPts val="0"/>
              </a:spcBef>
              <a:buClr>
                <a:schemeClr val="dk2"/>
              </a:buClr>
              <a:buSzPct val="100000"/>
              <a:buFont typeface="Franklin Gothic"/>
              <a:defRPr sz="1200">
                <a:solidFill>
                  <a:schemeClr val="dk2"/>
                </a:solidFill>
                <a:latin typeface="Franklin Gothic"/>
                <a:ea typeface="Franklin Gothic"/>
                <a:cs typeface="Franklin Gothic"/>
                <a:sym typeface="Franklin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ull Page Text 1 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7" name="Shape 37"/>
          <p:cNvSpPr txBox="1">
            <a:spLocks noGrp="1"/>
          </p:cNvSpPr>
          <p:nvPr>
            <p:ph type="title"/>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FFFFFF"/>
              </a:buClr>
              <a:buSzPct val="100000"/>
              <a:buFont typeface="Franklin Gothic"/>
              <a:defRPr sz="3000">
                <a:solidFill>
                  <a:srgbClr val="FFFFFF"/>
                </a:solidFill>
                <a:latin typeface="Franklin Gothic"/>
                <a:ea typeface="Franklin Gothic"/>
                <a:cs typeface="Franklin Gothic"/>
                <a:sym typeface="Franklin Gothic"/>
              </a:defRPr>
            </a:lvl1pPr>
            <a:lvl2pPr lvl="1" rtl="0">
              <a:spcBef>
                <a:spcPts val="0"/>
              </a:spcBef>
              <a:buClr>
                <a:srgbClr val="FFFFFF"/>
              </a:buClr>
              <a:buSzPct val="100000"/>
              <a:defRPr sz="1800">
                <a:solidFill>
                  <a:srgbClr val="FFFFFF"/>
                </a:solidFill>
              </a:defRPr>
            </a:lvl2pPr>
            <a:lvl3pPr lvl="2" rtl="0">
              <a:spcBef>
                <a:spcPts val="0"/>
              </a:spcBef>
              <a:buClr>
                <a:srgbClr val="FFFFFF"/>
              </a:buClr>
              <a:buSzPct val="100000"/>
              <a:defRPr sz="1800">
                <a:solidFill>
                  <a:srgbClr val="FFFFFF"/>
                </a:solidFill>
              </a:defRPr>
            </a:lvl3pPr>
            <a:lvl4pPr lvl="3" rtl="0">
              <a:spcBef>
                <a:spcPts val="0"/>
              </a:spcBef>
              <a:buClr>
                <a:srgbClr val="FFFFFF"/>
              </a:buClr>
              <a:buSzPct val="100000"/>
              <a:defRPr sz="1800">
                <a:solidFill>
                  <a:srgbClr val="FFFFFF"/>
                </a:solidFill>
              </a:defRPr>
            </a:lvl4pPr>
            <a:lvl5pPr lvl="4" rtl="0">
              <a:spcBef>
                <a:spcPts val="0"/>
              </a:spcBef>
              <a:buClr>
                <a:srgbClr val="FFFFFF"/>
              </a:buClr>
              <a:buSzPct val="100000"/>
              <a:defRPr sz="1800">
                <a:solidFill>
                  <a:srgbClr val="FFFFFF"/>
                </a:solidFill>
              </a:defRPr>
            </a:lvl5pPr>
            <a:lvl6pPr lvl="5" rtl="0">
              <a:spcBef>
                <a:spcPts val="0"/>
              </a:spcBef>
              <a:buClr>
                <a:srgbClr val="FFFFFF"/>
              </a:buClr>
              <a:buSzPct val="100000"/>
              <a:defRPr sz="1800">
                <a:solidFill>
                  <a:srgbClr val="FFFFFF"/>
                </a:solidFill>
              </a:defRPr>
            </a:lvl6pPr>
            <a:lvl7pPr lvl="6" rtl="0">
              <a:spcBef>
                <a:spcPts val="0"/>
              </a:spcBef>
              <a:buClr>
                <a:srgbClr val="FFFFFF"/>
              </a:buClr>
              <a:buSzPct val="100000"/>
              <a:defRPr sz="1800">
                <a:solidFill>
                  <a:srgbClr val="FFFFFF"/>
                </a:solidFill>
              </a:defRPr>
            </a:lvl7pPr>
            <a:lvl8pPr lvl="7" rtl="0">
              <a:spcBef>
                <a:spcPts val="0"/>
              </a:spcBef>
              <a:buClr>
                <a:srgbClr val="FFFFFF"/>
              </a:buClr>
              <a:buSzPct val="100000"/>
              <a:defRPr sz="1800">
                <a:solidFill>
                  <a:srgbClr val="FFFFFF"/>
                </a:solidFill>
              </a:defRPr>
            </a:lvl8pPr>
            <a:lvl9pPr lvl="8" rtl="0">
              <a:spcBef>
                <a:spcPts val="0"/>
              </a:spcBef>
              <a:buClr>
                <a:srgbClr val="FFFFFF"/>
              </a:buClr>
              <a:buSzPct val="100000"/>
              <a:defRPr sz="1800">
                <a:solidFill>
                  <a:srgbClr val="FFFFFF"/>
                </a:solidFill>
              </a:defRPr>
            </a:lvl9pPr>
          </a:lstStyle>
          <a:p>
            <a:endParaRPr/>
          </a:p>
        </p:txBody>
      </p:sp>
      <p:sp>
        <p:nvSpPr>
          <p:cNvPr id="38" name="Shape 38"/>
          <p:cNvSpPr txBox="1">
            <a:spLocks noGrp="1"/>
          </p:cNvSpPr>
          <p:nvPr>
            <p:ph type="body" idx="1"/>
          </p:nvPr>
        </p:nvSpPr>
        <p:spPr>
          <a:xfrm>
            <a:off x="460875" y="1209200"/>
            <a:ext cx="8222100" cy="3202500"/>
          </a:xfrm>
          <a:prstGeom prst="rect">
            <a:avLst/>
          </a:prstGeom>
        </p:spPr>
        <p:txBody>
          <a:bodyPr wrap="square" lIns="91425" tIns="91425" rIns="91425" bIns="91425" anchor="t" anchorCtr="0"/>
          <a:lstStyle>
            <a:lvl1pPr lvl="0" rtl="0">
              <a:spcBef>
                <a:spcPts val="0"/>
              </a:spcBef>
              <a:buClr>
                <a:srgbClr val="FFFFFF"/>
              </a:buClr>
              <a:buSzPct val="100000"/>
              <a:buFont typeface="Franklin Gothic"/>
              <a:defRPr sz="1400">
                <a:solidFill>
                  <a:srgbClr val="FFFFFF"/>
                </a:solidFill>
                <a:latin typeface="Franklin Gothic"/>
                <a:ea typeface="Franklin Gothic"/>
                <a:cs typeface="Franklin Gothic"/>
                <a:sym typeface="Franklin Gothic"/>
              </a:defRPr>
            </a:lvl1pPr>
            <a:lvl2pPr lvl="1"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2pPr>
            <a:lvl3pPr lvl="2"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3pPr>
            <a:lvl4pPr lvl="3"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4pPr>
            <a:lvl5pPr lvl="4"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5pPr>
            <a:lvl6pPr lvl="5"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6pPr>
            <a:lvl7pPr lvl="6"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7pPr>
            <a:lvl8pPr lvl="7"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8pPr>
            <a:lvl9pPr lvl="8" rtl="0">
              <a:spcBef>
                <a:spcPts val="0"/>
              </a:spcBef>
              <a:buClr>
                <a:srgbClr val="FFFFFF"/>
              </a:buClr>
              <a:buSzPct val="100000"/>
              <a:buFont typeface="Franklin Gothic"/>
              <a:defRPr sz="1200">
                <a:solidFill>
                  <a:srgbClr val="FFFFFF"/>
                </a:solidFill>
                <a:latin typeface="Franklin Gothic"/>
                <a:ea typeface="Franklin Gothic"/>
                <a:cs typeface="Franklin Gothic"/>
                <a:sym typeface="Franklin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Shape 40"/>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1" name="Shape 41"/>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1pPr>
            <a:lvl2pPr lvl="1"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2pPr>
            <a:lvl3pPr lvl="2"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3pPr>
            <a:lvl4pPr lvl="3"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4pPr>
            <a:lvl5pPr lvl="4"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5pPr>
            <a:lvl6pPr lvl="5"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6pPr>
            <a:lvl7pPr lvl="6"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7pPr>
            <a:lvl8pPr lvl="7"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8pPr>
            <a:lvl9pPr lvl="8" algn="ctr" rtl="0">
              <a:spcBef>
                <a:spcPts val="0"/>
              </a:spcBef>
              <a:buClr>
                <a:srgbClr val="FFFFFF"/>
              </a:buClr>
              <a:buSzPct val="100000"/>
              <a:buFont typeface="Franklin Gothic"/>
              <a:defRPr sz="12000">
                <a:solidFill>
                  <a:srgbClr val="FFFFFF"/>
                </a:solidFill>
                <a:latin typeface="Franklin Gothic"/>
                <a:ea typeface="Franklin Gothic"/>
                <a:cs typeface="Franklin Gothic"/>
                <a:sym typeface="Franklin Gothic"/>
              </a:defRPr>
            </a:lvl9pPr>
          </a:lstStyle>
          <a:p>
            <a:endParaRPr/>
          </a:p>
        </p:txBody>
      </p:sp>
      <p:sp>
        <p:nvSpPr>
          <p:cNvPr id="42" name="Shape 42"/>
          <p:cNvSpPr txBox="1">
            <a:spLocks noGrp="1"/>
          </p:cNvSpPr>
          <p:nvPr>
            <p:ph type="body" idx="1"/>
          </p:nvPr>
        </p:nvSpPr>
        <p:spPr>
          <a:xfrm>
            <a:off x="475500" y="3304625"/>
            <a:ext cx="8222100" cy="1205700"/>
          </a:xfrm>
          <a:prstGeom prst="rect">
            <a:avLst/>
          </a:prstGeom>
        </p:spPr>
        <p:txBody>
          <a:bodyPr wrap="square" lIns="91425" tIns="91425" rIns="91425" bIns="91425" anchor="t" anchorCtr="0"/>
          <a:lstStyle>
            <a:lvl1pPr lvl="0"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1pPr>
            <a:lvl2pPr lvl="1"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2pPr>
            <a:lvl3pPr lvl="2"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3pPr>
            <a:lvl4pPr lvl="3"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4pPr>
            <a:lvl5pPr lvl="4"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5pPr>
            <a:lvl6pPr lvl="5"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6pPr>
            <a:lvl7pPr lvl="6"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7pPr>
            <a:lvl8pPr lvl="7"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8pPr>
            <a:lvl9pPr lvl="8" algn="ctr" rtl="0">
              <a:spcBef>
                <a:spcPts val="0"/>
              </a:spcBef>
              <a:buClr>
                <a:srgbClr val="FFFFFF"/>
              </a:buClr>
              <a:buFont typeface="Franklin Gothic"/>
              <a:defRPr>
                <a:solidFill>
                  <a:srgbClr val="FFFFFF"/>
                </a:solidFill>
                <a:latin typeface="Franklin Gothic"/>
                <a:ea typeface="Franklin Gothic"/>
                <a:cs typeface="Franklin Gothic"/>
                <a:sym typeface="Franklin Gothic"/>
              </a:defRPr>
            </a:lvl9pPr>
          </a:lstStyle>
          <a:p>
            <a:endParaRPr/>
          </a:p>
        </p:txBody>
      </p:sp>
      <p:sp>
        <p:nvSpPr>
          <p:cNvPr id="43" name="Shape 43"/>
          <p:cNvSpPr txBox="1">
            <a:spLocks noGrp="1"/>
          </p:cNvSpPr>
          <p:nvPr>
            <p:ph type="title" idx="2"/>
          </p:nvPr>
        </p:nvSpPr>
        <p:spPr>
          <a:xfrm>
            <a:off x="460875" y="303700"/>
            <a:ext cx="5885100" cy="602700"/>
          </a:xfrm>
          <a:prstGeom prst="rect">
            <a:avLst/>
          </a:prstGeom>
        </p:spPr>
        <p:txBody>
          <a:bodyPr wrap="square" lIns="91425" tIns="91425" rIns="91425" bIns="91425" anchor="ctr" anchorCtr="0"/>
          <a:lstStyle>
            <a:lvl1pPr lvl="0" rtl="0">
              <a:spcBef>
                <a:spcPts val="0"/>
              </a:spcBef>
              <a:buClr>
                <a:srgbClr val="FFFFFF"/>
              </a:buClr>
              <a:buSzPct val="100000"/>
              <a:buFont typeface="Franklin Gothic"/>
              <a:defRPr sz="3000">
                <a:solidFill>
                  <a:srgbClr val="FFFFFF"/>
                </a:solidFill>
                <a:latin typeface="Franklin Gothic"/>
                <a:ea typeface="Franklin Gothic"/>
                <a:cs typeface="Franklin Gothic"/>
                <a:sym typeface="Franklin Gothic"/>
              </a:defRPr>
            </a:lvl1pPr>
            <a:lvl2pPr lvl="1" rtl="0">
              <a:spcBef>
                <a:spcPts val="0"/>
              </a:spcBef>
              <a:buClr>
                <a:srgbClr val="FFFFFF"/>
              </a:buClr>
              <a:buSzPct val="100000"/>
              <a:defRPr sz="1800">
                <a:solidFill>
                  <a:srgbClr val="FFFFFF"/>
                </a:solidFill>
              </a:defRPr>
            </a:lvl2pPr>
            <a:lvl3pPr lvl="2" rtl="0">
              <a:spcBef>
                <a:spcPts val="0"/>
              </a:spcBef>
              <a:buClr>
                <a:srgbClr val="FFFFFF"/>
              </a:buClr>
              <a:buSzPct val="100000"/>
              <a:defRPr sz="1800">
                <a:solidFill>
                  <a:srgbClr val="FFFFFF"/>
                </a:solidFill>
              </a:defRPr>
            </a:lvl3pPr>
            <a:lvl4pPr lvl="3" rtl="0">
              <a:spcBef>
                <a:spcPts val="0"/>
              </a:spcBef>
              <a:buClr>
                <a:srgbClr val="FFFFFF"/>
              </a:buClr>
              <a:buSzPct val="100000"/>
              <a:defRPr sz="1800">
                <a:solidFill>
                  <a:srgbClr val="FFFFFF"/>
                </a:solidFill>
              </a:defRPr>
            </a:lvl4pPr>
            <a:lvl5pPr lvl="4" rtl="0">
              <a:spcBef>
                <a:spcPts val="0"/>
              </a:spcBef>
              <a:buClr>
                <a:srgbClr val="FFFFFF"/>
              </a:buClr>
              <a:buSzPct val="100000"/>
              <a:defRPr sz="1800">
                <a:solidFill>
                  <a:srgbClr val="FFFFFF"/>
                </a:solidFill>
              </a:defRPr>
            </a:lvl5pPr>
            <a:lvl6pPr lvl="5" rtl="0">
              <a:spcBef>
                <a:spcPts val="0"/>
              </a:spcBef>
              <a:buClr>
                <a:srgbClr val="FFFFFF"/>
              </a:buClr>
              <a:buSzPct val="100000"/>
              <a:defRPr sz="1800">
                <a:solidFill>
                  <a:srgbClr val="FFFFFF"/>
                </a:solidFill>
              </a:defRPr>
            </a:lvl6pPr>
            <a:lvl7pPr lvl="6" rtl="0">
              <a:spcBef>
                <a:spcPts val="0"/>
              </a:spcBef>
              <a:buClr>
                <a:srgbClr val="FFFFFF"/>
              </a:buClr>
              <a:buSzPct val="100000"/>
              <a:defRPr sz="1800">
                <a:solidFill>
                  <a:srgbClr val="FFFFFF"/>
                </a:solidFill>
              </a:defRPr>
            </a:lvl7pPr>
            <a:lvl8pPr lvl="7" rtl="0">
              <a:spcBef>
                <a:spcPts val="0"/>
              </a:spcBef>
              <a:buClr>
                <a:srgbClr val="FFFFFF"/>
              </a:buClr>
              <a:buSzPct val="100000"/>
              <a:defRPr sz="1800">
                <a:solidFill>
                  <a:srgbClr val="FFFFFF"/>
                </a:solidFill>
              </a:defRPr>
            </a:lvl8pPr>
            <a:lvl9pPr lvl="8" rtl="0">
              <a:spcBef>
                <a:spcPts val="0"/>
              </a:spcBef>
              <a:buClr>
                <a:srgbClr val="FFFFFF"/>
              </a:buClr>
              <a:buSzPct val="100000"/>
              <a:defRPr sz="18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4"/>
        <p:cNvGrpSpPr/>
        <p:nvPr/>
      </p:nvGrpSpPr>
      <p:grpSpPr>
        <a:xfrm>
          <a:off x="0" y="0"/>
          <a:ext cx="0" cy="0"/>
          <a:chOff x="0" y="0"/>
          <a:chExt cx="0" cy="0"/>
        </a:xfrm>
      </p:grpSpPr>
      <p:sp>
        <p:nvSpPr>
          <p:cNvPr id="45" name="Shape 45"/>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lvl="0">
              <a:spcBef>
                <a:spcPts val="0"/>
              </a:spcBef>
              <a:buNone/>
            </a:pPr>
            <a:endParaRPr/>
          </a:p>
        </p:txBody>
      </p:sp>
      <p:sp>
        <p:nvSpPr>
          <p:cNvPr id="46" name="Shape 46"/>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lvl="0">
              <a:spcBef>
                <a:spcPts val="0"/>
              </a:spcBef>
              <a:buNone/>
            </a:pPr>
            <a:endParaRPr/>
          </a:p>
        </p:txBody>
      </p:sp>
      <p:sp>
        <p:nvSpPr>
          <p:cNvPr id="47" name="Shape 47"/>
          <p:cNvSpPr txBox="1">
            <a:spLocks noGrp="1"/>
          </p:cNvSpPr>
          <p:nvPr>
            <p:ph type="title"/>
          </p:nvPr>
        </p:nvSpPr>
        <p:spPr>
          <a:xfrm>
            <a:off x="226077" y="357800"/>
            <a:ext cx="2808000" cy="9534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dirty="0"/>
          </a:p>
        </p:txBody>
      </p:sp>
      <p:sp>
        <p:nvSpPr>
          <p:cNvPr id="48" name="Shape 48"/>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a:endParaRPr/>
          </a:p>
        </p:txBody>
      </p:sp>
      <p:sp>
        <p:nvSpPr>
          <p:cNvPr id="49" name="Shape 49"/>
          <p:cNvSpPr txBox="1">
            <a:spLocks noGrp="1"/>
          </p:cNvSpPr>
          <p:nvPr>
            <p:ph type="sldNum" idx="12"/>
          </p:nvPr>
        </p:nvSpPr>
        <p:spPr>
          <a:xfrm>
            <a:off x="8523541" y="4695623"/>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5C001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lt2"/>
              </a:buClr>
              <a:buSzPct val="100000"/>
              <a:buFont typeface="Roboto"/>
              <a:buChar char="●"/>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Lecture-1-2-ml-intro.ppt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jpg"/><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archive.ics.uci.edu/ml/machine-learning-databases/00350/" TargetMode="External"/><Relationship Id="rId4" Type="http://schemas.openxmlformats.org/officeDocument/2006/relationships/image" Target="../media/image41.png"/><Relationship Id="rId5" Type="http://schemas.openxmlformats.org/officeDocument/2006/relationships/hyperlink" Target="https://www.tripadvisor.com.my/ShowTopic-g293910-i9303-k9274267-"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1" Type="http://schemas.openxmlformats.org/officeDocument/2006/relationships/slideLayout" Target="../slideLayouts/slideLayout12.xml"/><Relationship Id="rId2" Type="http://schemas.openxmlformats.org/officeDocument/2006/relationships/hyperlink" Target="http://archive.ics.uci.edu/ml/datasets/default+of+credit+card+clie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4" Type="http://schemas.openxmlformats.org/officeDocument/2006/relationships/hyperlink" Target="https://ocw.mit.edu/courses/electrical-engineering-and-computer-science/6-867-machine-learning-fall-2006/"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390525" y="1885760"/>
            <a:ext cx="8222100" cy="667800"/>
          </a:xfrm>
          <a:prstGeom prst="rect">
            <a:avLst/>
          </a:prstGeom>
        </p:spPr>
        <p:txBody>
          <a:bodyPr wrap="square" lIns="91425" tIns="91425" rIns="91425" bIns="91425" anchor="b" anchorCtr="0">
            <a:noAutofit/>
          </a:bodyPr>
          <a:lstStyle/>
          <a:p>
            <a:pPr lvl="0">
              <a:spcBef>
                <a:spcPts val="0"/>
              </a:spcBef>
              <a:buNone/>
            </a:pPr>
            <a:r>
              <a:rPr lang="en">
                <a:latin typeface="Calibri"/>
                <a:ea typeface="Calibri"/>
                <a:cs typeface="Calibri"/>
                <a:sym typeface="Calibri"/>
              </a:rPr>
              <a:t>MANB2153 MACHINE LEARNING FOR BUSINESS PROBLEMS</a:t>
            </a:r>
          </a:p>
        </p:txBody>
      </p:sp>
      <p:sp>
        <p:nvSpPr>
          <p:cNvPr id="65" name="Shape 65"/>
          <p:cNvSpPr txBox="1">
            <a:spLocks noGrp="1"/>
          </p:cNvSpPr>
          <p:nvPr>
            <p:ph type="subTitle" idx="1"/>
          </p:nvPr>
        </p:nvSpPr>
        <p:spPr>
          <a:xfrm>
            <a:off x="390525" y="2589815"/>
            <a:ext cx="8222100" cy="432900"/>
          </a:xfrm>
          <a:prstGeom prst="rect">
            <a:avLst/>
          </a:prstGeom>
        </p:spPr>
        <p:txBody>
          <a:bodyPr wrap="square" lIns="91425" tIns="91425" rIns="91425" bIns="91425" anchor="t" anchorCtr="0">
            <a:noAutofit/>
          </a:bodyPr>
          <a:lstStyle/>
          <a:p>
            <a:pPr lvl="0">
              <a:spcBef>
                <a:spcPts val="0"/>
              </a:spcBef>
              <a:buNone/>
            </a:pPr>
            <a:r>
              <a:rPr lang="en">
                <a:latin typeface="Calibri"/>
                <a:ea typeface="Calibri"/>
                <a:cs typeface="Calibri"/>
                <a:sym typeface="Calibri"/>
              </a:rPr>
              <a:t>Siti Sophiayati Yuhaniz</a:t>
            </a:r>
          </a:p>
          <a:p>
            <a:pPr lvl="0">
              <a:spcBef>
                <a:spcPts val="0"/>
              </a:spcBef>
              <a:buNone/>
            </a:pPr>
            <a:r>
              <a:rPr lang="en">
                <a:latin typeface="Calibri"/>
                <a:ea typeface="Calibri"/>
                <a:cs typeface="Calibri"/>
                <a:sym typeface="Calibri"/>
              </a:rPr>
              <a:t>Week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Introduction</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type="body" idx="1"/>
          </p:nvPr>
        </p:nvSpPr>
        <p:spPr/>
        <p:txBody>
          <a:bodyPr/>
          <a:lstStyle/>
          <a:p>
            <a:pPr marL="285750" indent="-285750"/>
            <a:r>
              <a:rPr lang="en-US" dirty="0" smtClean="0"/>
              <a:t>What is Machine Learning?</a:t>
            </a:r>
          </a:p>
          <a:p>
            <a:pPr marL="285750" indent="-285750"/>
            <a:r>
              <a:rPr lang="en-US" dirty="0" smtClean="0"/>
              <a:t>Why use Machine Learning?</a:t>
            </a:r>
          </a:p>
          <a:p>
            <a:pPr marL="285750" indent="-285750"/>
            <a:r>
              <a:rPr lang="en-US" dirty="0" smtClean="0"/>
              <a:t>Where it is being applied?</a:t>
            </a:r>
          </a:p>
          <a:p>
            <a:pPr marL="285750" indent="-285750"/>
            <a:r>
              <a:rPr lang="en-US" dirty="0" smtClean="0"/>
              <a:t>How is it done?</a:t>
            </a:r>
            <a:endParaRPr lang="en-US" dirty="0"/>
          </a:p>
        </p:txBody>
      </p:sp>
    </p:spTree>
    <p:extLst>
      <p:ext uri="{BB962C8B-B14F-4D97-AF65-F5344CB8AC3E}">
        <p14:creationId xmlns:p14="http://schemas.microsoft.com/office/powerpoint/2010/main" val="812058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43000" y="34113"/>
            <a:ext cx="6858000" cy="735650"/>
          </a:xfrm>
          <a:prstGeom prst="rect">
            <a:avLst/>
          </a:prstGeom>
        </p:spPr>
      </p:pic>
      <p:pic>
        <p:nvPicPr>
          <p:cNvPr id="6" name="Picture 5"/>
          <p:cNvPicPr>
            <a:picLocks noChangeAspect="1"/>
          </p:cNvPicPr>
          <p:nvPr/>
        </p:nvPicPr>
        <p:blipFill>
          <a:blip r:embed="rId4"/>
          <a:stretch>
            <a:fillRect/>
          </a:stretch>
        </p:blipFill>
        <p:spPr>
          <a:xfrm>
            <a:off x="1192166" y="955667"/>
            <a:ext cx="3351651" cy="19591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a:stretch>
            <a:fillRect/>
          </a:stretch>
        </p:blipFill>
        <p:spPr>
          <a:xfrm>
            <a:off x="4600183" y="942861"/>
            <a:ext cx="3327068" cy="20194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208576" y="2962298"/>
            <a:ext cx="3318831" cy="20588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7"/>
          <a:stretch>
            <a:fillRect/>
          </a:stretch>
        </p:blipFill>
        <p:spPr>
          <a:xfrm>
            <a:off x="4609186" y="2998611"/>
            <a:ext cx="3289490" cy="2022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8"/>
          <a:stretch>
            <a:fillRect/>
          </a:stretch>
        </p:blipFill>
        <p:spPr>
          <a:xfrm>
            <a:off x="2568197" y="1009494"/>
            <a:ext cx="4114799" cy="3391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8601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Quotes</a:t>
            </a:r>
          </a:p>
        </p:txBody>
      </p:sp>
      <p:sp>
        <p:nvSpPr>
          <p:cNvPr id="3" name="Content Placeholder 2"/>
          <p:cNvSpPr>
            <a:spLocks noGrp="1"/>
          </p:cNvSpPr>
          <p:nvPr>
            <p:ph idx="1"/>
          </p:nvPr>
        </p:nvSpPr>
        <p:spPr/>
        <p:txBody>
          <a:bodyPr>
            <a:normAutofit fontScale="77500" lnSpcReduction="20000"/>
          </a:bodyPr>
          <a:lstStyle/>
          <a:p>
            <a:pPr algn="just">
              <a:lnSpc>
                <a:spcPct val="120000"/>
              </a:lnSpc>
            </a:pPr>
            <a:r>
              <a:rPr lang="en-US" dirty="0">
                <a:solidFill>
                  <a:schemeClr val="bg1"/>
                </a:solidFill>
                <a:latin typeface="Arial" panose="020B0604020202020204" pitchFamily="34" charset="0"/>
                <a:cs typeface="Arial" panose="020B0604020202020204" pitchFamily="34" charset="0"/>
              </a:rPr>
              <a:t>“A breakthrough in machine learning would be worth </a:t>
            </a:r>
            <a:r>
              <a:rPr lang="en-US" dirty="0" smtClean="0">
                <a:solidFill>
                  <a:schemeClr val="bg1"/>
                </a:solidFill>
                <a:latin typeface="Arial" panose="020B0604020202020204" pitchFamily="34" charset="0"/>
                <a:cs typeface="Arial" panose="020B0604020202020204" pitchFamily="34" charset="0"/>
              </a:rPr>
              <a:t>ten (10) Microsoft” </a:t>
            </a:r>
            <a:r>
              <a:rPr lang="en-US" dirty="0">
                <a:solidFill>
                  <a:schemeClr val="bg1"/>
                </a:solidFill>
                <a:latin typeface="Arial" panose="020B0604020202020204" pitchFamily="34" charset="0"/>
                <a:cs typeface="Arial" panose="020B0604020202020204" pitchFamily="34" charset="0"/>
              </a:rPr>
              <a:t>(Bill Gates, Chairman, Microsoft)</a:t>
            </a:r>
          </a:p>
          <a:p>
            <a:pPr algn="just">
              <a:lnSpc>
                <a:spcPct val="120000"/>
              </a:lnSpc>
            </a:pPr>
            <a:r>
              <a:rPr lang="en-US" dirty="0">
                <a:solidFill>
                  <a:schemeClr val="bg1"/>
                </a:solidFill>
                <a:latin typeface="Arial" panose="020B0604020202020204" pitchFamily="34" charset="0"/>
                <a:cs typeface="Arial" panose="020B0604020202020204" pitchFamily="34" charset="0"/>
              </a:rPr>
              <a:t>“Machine learning is the next Internet”  (Tony Tether, Former Director, DARPA)</a:t>
            </a:r>
          </a:p>
          <a:p>
            <a:pPr algn="just">
              <a:lnSpc>
                <a:spcPct val="120000"/>
              </a:lnSpc>
            </a:pPr>
            <a:r>
              <a:rPr lang="en-US" dirty="0">
                <a:solidFill>
                  <a:schemeClr val="bg1"/>
                </a:solidFill>
                <a:latin typeface="Arial" panose="020B0604020202020204" pitchFamily="34" charset="0"/>
                <a:cs typeface="Arial" panose="020B0604020202020204" pitchFamily="34" charset="0"/>
              </a:rPr>
              <a:t>Machine learning is the hot new thing” (John Hennessy, President, Stanford)</a:t>
            </a:r>
          </a:p>
          <a:p>
            <a:pPr algn="just">
              <a:lnSpc>
                <a:spcPct val="120000"/>
              </a:lnSpc>
            </a:pPr>
            <a:r>
              <a:rPr lang="en-US" dirty="0">
                <a:solidFill>
                  <a:schemeClr val="bg1"/>
                </a:solidFill>
                <a:latin typeface="Arial" panose="020B0604020202020204" pitchFamily="34" charset="0"/>
                <a:cs typeface="Arial" panose="020B0604020202020204" pitchFamily="34" charset="0"/>
              </a:rPr>
              <a:t>“Web rankings today are mostly a matter of machine learning”  (</a:t>
            </a:r>
            <a:r>
              <a:rPr lang="en-US" dirty="0" err="1">
                <a:solidFill>
                  <a:schemeClr val="bg1"/>
                </a:solidFill>
                <a:latin typeface="Arial" panose="020B0604020202020204" pitchFamily="34" charset="0"/>
                <a:cs typeface="Arial" panose="020B0604020202020204" pitchFamily="34" charset="0"/>
              </a:rPr>
              <a:t>Prabhakar</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Raghavan</a:t>
            </a:r>
            <a:r>
              <a:rPr lang="en-US" dirty="0">
                <a:solidFill>
                  <a:schemeClr val="bg1"/>
                </a:solidFill>
                <a:latin typeface="Arial" panose="020B0604020202020204" pitchFamily="34" charset="0"/>
                <a:cs typeface="Arial" panose="020B0604020202020204" pitchFamily="34" charset="0"/>
              </a:rPr>
              <a:t>, Dir. Research, Yahoo)</a:t>
            </a:r>
          </a:p>
          <a:p>
            <a:pPr algn="just">
              <a:lnSpc>
                <a:spcPct val="120000"/>
              </a:lnSpc>
            </a:pPr>
            <a:r>
              <a:rPr lang="en-US" dirty="0">
                <a:solidFill>
                  <a:schemeClr val="bg1"/>
                </a:solidFill>
                <a:latin typeface="Arial" panose="020B0604020202020204" pitchFamily="34" charset="0"/>
                <a:cs typeface="Arial" panose="020B0604020202020204" pitchFamily="34" charset="0"/>
              </a:rPr>
              <a:t>“Machine learning is going to result in a real revolution” (Greg Papadopoulos, CTO, Sun)</a:t>
            </a:r>
          </a:p>
          <a:p>
            <a:endParaRPr lang="en-US" dirty="0">
              <a:solidFill>
                <a:schemeClr val="bg1"/>
              </a:solidFill>
            </a:endParaRPr>
          </a:p>
        </p:txBody>
      </p:sp>
    </p:spTree>
    <p:extLst>
      <p:ext uri="{BB962C8B-B14F-4D97-AF65-F5344CB8AC3E}">
        <p14:creationId xmlns:p14="http://schemas.microsoft.com/office/powerpoint/2010/main" val="4125458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41" y="275682"/>
            <a:ext cx="8033400" cy="763034"/>
          </a:xfrm>
        </p:spPr>
        <p:txBody>
          <a:bodyPr/>
          <a:lstStyle/>
          <a:p>
            <a:r>
              <a:rPr lang="en-US" sz="4800" dirty="0"/>
              <a:t>What is Machine Learning?</a:t>
            </a:r>
          </a:p>
        </p:txBody>
      </p:sp>
      <p:sp>
        <p:nvSpPr>
          <p:cNvPr id="10" name="Slide Number Placeholder 9"/>
          <p:cNvSpPr>
            <a:spLocks noGrp="1"/>
          </p:cNvSpPr>
          <p:nvPr>
            <p:ph type="sldNum" idx="12"/>
          </p:nvPr>
        </p:nvSpPr>
        <p:spPr/>
        <p:txBody>
          <a:bodyPr/>
          <a:lstStyle/>
          <a:p>
            <a:fld id="{7E3BC166-2694-403D-AA8F-F84388288DB1}" type="slidenum">
              <a:rPr lang="en-US" smtClean="0"/>
              <a:pPr/>
              <a:t>13</a:t>
            </a:fld>
            <a:endParaRPr lang="en-US"/>
          </a:p>
        </p:txBody>
      </p:sp>
      <p:sp>
        <p:nvSpPr>
          <p:cNvPr id="3" name="Content Placeholder 2"/>
          <p:cNvSpPr>
            <a:spLocks noGrp="1"/>
          </p:cNvSpPr>
          <p:nvPr>
            <p:ph idx="4294967295"/>
          </p:nvPr>
        </p:nvSpPr>
        <p:spPr>
          <a:xfrm>
            <a:off x="5130800" y="1370013"/>
            <a:ext cx="4013200" cy="1344612"/>
          </a:xfrm>
        </p:spPr>
        <p:txBody>
          <a:bodyPr>
            <a:normAutofit fontScale="92500"/>
          </a:bodyPr>
          <a:lstStyle/>
          <a:p>
            <a:pPr algn="just">
              <a:lnSpc>
                <a:spcPct val="100000"/>
              </a:lnSpc>
              <a:buNone/>
            </a:pPr>
            <a:r>
              <a:rPr lang="en-US" dirty="0"/>
              <a:t>“Field of study that gives computers the ability to learn  without being explicitly programmed”- Arthur Samuel (1959).</a:t>
            </a:r>
            <a:endParaRPr lang="en-US" dirty="0" smtClean="0"/>
          </a:p>
          <a:p>
            <a:pPr algn="just">
              <a:lnSpc>
                <a:spcPct val="110000"/>
              </a:lnSpc>
              <a:buNone/>
            </a:pPr>
            <a:endParaRPr lang="en-US" dirty="0"/>
          </a:p>
          <a:p>
            <a:pPr algn="just">
              <a:lnSpc>
                <a:spcPct val="110000"/>
              </a:lnSpc>
              <a:buNone/>
            </a:pPr>
            <a:endParaRPr lang="en-US" dirty="0" smtClean="0"/>
          </a:p>
          <a:p>
            <a:pPr algn="just">
              <a:lnSpc>
                <a:spcPct val="110000"/>
              </a:lnSpc>
              <a:buNone/>
            </a:pPr>
            <a:endParaRPr lang="en-US" dirty="0"/>
          </a:p>
          <a:p>
            <a:pPr algn="just">
              <a:lnSpc>
                <a:spcPct val="110000"/>
              </a:lnSpc>
              <a:buNone/>
            </a:pPr>
            <a:endParaRPr lang="en-US" dirty="0"/>
          </a:p>
          <a:p>
            <a:endParaRPr lang="en-US" dirty="0"/>
          </a:p>
        </p:txBody>
      </p:sp>
      <p:pic>
        <p:nvPicPr>
          <p:cNvPr id="4" name="Picture 2" descr="https://c2.staticflickr.com/4/3076/2701942505_6bfe4b93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296" y="1369219"/>
            <a:ext cx="2041327" cy="321878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3515868" y="3045128"/>
            <a:ext cx="4013645" cy="159043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buNone/>
            </a:pPr>
            <a:r>
              <a:rPr lang="en-US" sz="1800" dirty="0"/>
              <a:t>Machine learning (ML) is a subarea of artificial intelligence (AI) that provides computers with the ability to learn without being explicitly programmed. </a:t>
            </a:r>
          </a:p>
          <a:p>
            <a:pPr marL="0" indent="0" algn="just">
              <a:lnSpc>
                <a:spcPct val="110000"/>
              </a:lnSpc>
              <a:buNone/>
            </a:pPr>
            <a:endParaRPr lang="en-US" sz="2100" dirty="0"/>
          </a:p>
          <a:p>
            <a:pPr marL="0" indent="0" algn="just">
              <a:lnSpc>
                <a:spcPct val="110000"/>
              </a:lnSpc>
              <a:buNone/>
            </a:pPr>
            <a:endParaRPr lang="en-US" sz="2100" dirty="0"/>
          </a:p>
          <a:p>
            <a:pPr marL="0" indent="0" algn="just">
              <a:lnSpc>
                <a:spcPct val="110000"/>
              </a:lnSpc>
              <a:buNone/>
            </a:pPr>
            <a:endParaRPr lang="en-US" sz="2100" dirty="0"/>
          </a:p>
          <a:p>
            <a:pPr marL="0" indent="0" algn="just">
              <a:lnSpc>
                <a:spcPct val="110000"/>
              </a:lnSpc>
              <a:buNone/>
            </a:pPr>
            <a:endParaRPr lang="en-US" sz="2100" dirty="0"/>
          </a:p>
          <a:p>
            <a:pPr marL="0" indent="0" algn="just">
              <a:lnSpc>
                <a:spcPct val="110000"/>
              </a:lnSpc>
              <a:buNone/>
            </a:pPr>
            <a:endParaRPr lang="en-US" sz="2100" dirty="0"/>
          </a:p>
          <a:p>
            <a:pPr marL="0" indent="0" algn="just">
              <a:lnSpc>
                <a:spcPct val="110000"/>
              </a:lnSpc>
              <a:buNone/>
            </a:pPr>
            <a:endParaRPr lang="en-US" sz="2100" dirty="0"/>
          </a:p>
          <a:p>
            <a:endParaRPr lang="en-US" sz="2100" dirty="0"/>
          </a:p>
        </p:txBody>
      </p:sp>
    </p:spTree>
    <p:extLst>
      <p:ext uri="{BB962C8B-B14F-4D97-AF65-F5344CB8AC3E}">
        <p14:creationId xmlns:p14="http://schemas.microsoft.com/office/powerpoint/2010/main" val="15807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50" y="488251"/>
            <a:ext cx="8033400" cy="1236276"/>
          </a:xfrm>
        </p:spPr>
        <p:txBody>
          <a:bodyPr/>
          <a:lstStyle/>
          <a:p>
            <a:r>
              <a:rPr lang="en-US" dirty="0" smtClean="0"/>
              <a:t>Artificial Intelligence?</a:t>
            </a:r>
            <a:endParaRPr lang="en-US" dirty="0"/>
          </a:p>
        </p:txBody>
      </p:sp>
      <p:sp>
        <p:nvSpPr>
          <p:cNvPr id="7" name="Slide Number Placeholder 6"/>
          <p:cNvSpPr>
            <a:spLocks noGrp="1"/>
          </p:cNvSpPr>
          <p:nvPr>
            <p:ph type="sldNum" idx="12"/>
          </p:nvPr>
        </p:nvSpPr>
        <p:spPr/>
        <p:txBody>
          <a:bodyPr/>
          <a:lstStyle/>
          <a:p>
            <a:fld id="{7E3BC166-2694-403D-AA8F-F84388288DB1}" type="slidenum">
              <a:rPr lang="en-US" smtClean="0"/>
              <a:pPr/>
              <a:t>14</a:t>
            </a:fld>
            <a:endParaRPr lang="en-US"/>
          </a:p>
        </p:txBody>
      </p:sp>
      <p:sp>
        <p:nvSpPr>
          <p:cNvPr id="3" name="Content Placeholder 2"/>
          <p:cNvSpPr>
            <a:spLocks noGrp="1"/>
          </p:cNvSpPr>
          <p:nvPr>
            <p:ph idx="4294967295"/>
          </p:nvPr>
        </p:nvSpPr>
        <p:spPr>
          <a:xfrm>
            <a:off x="1418431" y="1561431"/>
            <a:ext cx="6108700" cy="2447925"/>
          </a:xfrm>
        </p:spPr>
        <p:txBody>
          <a:bodyPr/>
          <a:lstStyle/>
          <a:p>
            <a:pPr algn="just">
              <a:lnSpc>
                <a:spcPct val="100000"/>
              </a:lnSpc>
              <a:buNone/>
            </a:pPr>
            <a:r>
              <a:rPr lang="en-US" sz="2025" dirty="0">
                <a:solidFill>
                  <a:schemeClr val="bg1"/>
                </a:solidFill>
                <a:latin typeface="Helvetica" charset="0"/>
                <a:ea typeface="Helvetica" charset="0"/>
                <a:cs typeface="Helvetica" charset="0"/>
              </a:rPr>
              <a:t>AI is a broad field, and means different things to different people. It is concerned with getting computers to do tasks that require human intelligence which require complex and sophisticated reasoning processes and knowledge.</a:t>
            </a:r>
          </a:p>
          <a:p>
            <a:pPr>
              <a:lnSpc>
                <a:spcPct val="100000"/>
              </a:lnSpc>
              <a:buNone/>
            </a:pP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16478224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745957" y="128337"/>
            <a:ext cx="4836696" cy="463616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Oval 6"/>
          <p:cNvSpPr/>
          <p:nvPr/>
        </p:nvSpPr>
        <p:spPr>
          <a:xfrm>
            <a:off x="745957" y="409074"/>
            <a:ext cx="4074696" cy="39664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p:cNvSpPr/>
          <p:nvPr/>
        </p:nvSpPr>
        <p:spPr>
          <a:xfrm>
            <a:off x="745957" y="933547"/>
            <a:ext cx="3344780" cy="33376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9" name="Oval 8"/>
          <p:cNvSpPr/>
          <p:nvPr/>
        </p:nvSpPr>
        <p:spPr>
          <a:xfrm>
            <a:off x="798098" y="1427746"/>
            <a:ext cx="1880929" cy="187692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100" dirty="0" smtClean="0">
                <a:solidFill>
                  <a:schemeClr val="bg2"/>
                </a:solidFill>
              </a:rPr>
              <a:t>Deep Learning</a:t>
            </a:r>
          </a:p>
          <a:p>
            <a:pPr algn="ctr"/>
            <a:endParaRPr lang="en-US" sz="1100" dirty="0">
              <a:solidFill>
                <a:schemeClr val="bg2"/>
              </a:solidFill>
            </a:endParaRPr>
          </a:p>
          <a:p>
            <a:pPr algn="ctr"/>
            <a:r>
              <a:rPr lang="en-US" sz="1100" dirty="0" smtClean="0">
                <a:solidFill>
                  <a:schemeClr val="bg2"/>
                </a:solidFill>
              </a:rPr>
              <a:t>Example: MLP (ANN)</a:t>
            </a:r>
            <a:endParaRPr lang="en-US" sz="1100" dirty="0">
              <a:solidFill>
                <a:schemeClr val="bg2"/>
              </a:solidFill>
            </a:endParaRPr>
          </a:p>
        </p:txBody>
      </p:sp>
      <p:sp>
        <p:nvSpPr>
          <p:cNvPr id="10" name="TextBox 9"/>
          <p:cNvSpPr txBox="1"/>
          <p:nvPr/>
        </p:nvSpPr>
        <p:spPr>
          <a:xfrm>
            <a:off x="2557714" y="2374289"/>
            <a:ext cx="1339515" cy="600164"/>
          </a:xfrm>
          <a:prstGeom prst="rect">
            <a:avLst/>
          </a:prstGeom>
          <a:noFill/>
        </p:spPr>
        <p:txBody>
          <a:bodyPr wrap="square" rtlCol="0">
            <a:spAutoFit/>
          </a:bodyPr>
          <a:lstStyle/>
          <a:p>
            <a:r>
              <a:rPr lang="en-US" sz="1100" dirty="0" smtClean="0">
                <a:solidFill>
                  <a:schemeClr val="bg2"/>
                </a:solidFill>
              </a:rPr>
              <a:t>Representation Learning</a:t>
            </a:r>
          </a:p>
          <a:p>
            <a:endParaRPr lang="en-US" sz="1100" dirty="0">
              <a:solidFill>
                <a:schemeClr val="bg2"/>
              </a:solidFill>
            </a:endParaRPr>
          </a:p>
        </p:txBody>
      </p:sp>
      <p:sp>
        <p:nvSpPr>
          <p:cNvPr id="11" name="TextBox 10"/>
          <p:cNvSpPr txBox="1"/>
          <p:nvPr/>
        </p:nvSpPr>
        <p:spPr>
          <a:xfrm>
            <a:off x="2436400" y="2866286"/>
            <a:ext cx="1339515" cy="600164"/>
          </a:xfrm>
          <a:prstGeom prst="rect">
            <a:avLst/>
          </a:prstGeom>
          <a:noFill/>
        </p:spPr>
        <p:txBody>
          <a:bodyPr wrap="square" rtlCol="0">
            <a:spAutoFit/>
          </a:bodyPr>
          <a:lstStyle/>
          <a:p>
            <a:r>
              <a:rPr lang="en-US" sz="1100" dirty="0" smtClean="0">
                <a:solidFill>
                  <a:schemeClr val="bg2"/>
                </a:solidFill>
              </a:rPr>
              <a:t>Example: Shallow </a:t>
            </a:r>
            <a:r>
              <a:rPr lang="en-US" sz="1100" dirty="0" err="1" smtClean="0">
                <a:solidFill>
                  <a:schemeClr val="bg2"/>
                </a:solidFill>
              </a:rPr>
              <a:t>autoencoders</a:t>
            </a:r>
            <a:endParaRPr lang="en-US" sz="1100" dirty="0" smtClean="0">
              <a:solidFill>
                <a:schemeClr val="bg2"/>
              </a:solidFill>
            </a:endParaRPr>
          </a:p>
          <a:p>
            <a:endParaRPr lang="en-US" sz="1100" dirty="0">
              <a:solidFill>
                <a:schemeClr val="bg2"/>
              </a:solidFill>
            </a:endParaRPr>
          </a:p>
        </p:txBody>
      </p:sp>
      <p:sp>
        <p:nvSpPr>
          <p:cNvPr id="12" name="TextBox 11"/>
          <p:cNvSpPr txBox="1"/>
          <p:nvPr/>
        </p:nvSpPr>
        <p:spPr>
          <a:xfrm>
            <a:off x="3317210" y="1219200"/>
            <a:ext cx="1401346" cy="276999"/>
          </a:xfrm>
          <a:prstGeom prst="rect">
            <a:avLst/>
          </a:prstGeom>
          <a:noFill/>
        </p:spPr>
        <p:txBody>
          <a:bodyPr wrap="none" rtlCol="0">
            <a:spAutoFit/>
          </a:bodyPr>
          <a:lstStyle/>
          <a:p>
            <a:r>
              <a:rPr lang="en-US" sz="1200" dirty="0" smtClean="0">
                <a:solidFill>
                  <a:schemeClr val="bg2"/>
                </a:solidFill>
              </a:rPr>
              <a:t>Machine Learnin</a:t>
            </a:r>
            <a:r>
              <a:rPr lang="en-US" sz="1200" dirty="0">
                <a:solidFill>
                  <a:schemeClr val="bg2"/>
                </a:solidFill>
              </a:rPr>
              <a:t>g</a:t>
            </a:r>
          </a:p>
        </p:txBody>
      </p:sp>
      <p:sp>
        <p:nvSpPr>
          <p:cNvPr id="13" name="TextBox 12"/>
          <p:cNvSpPr txBox="1"/>
          <p:nvPr/>
        </p:nvSpPr>
        <p:spPr>
          <a:xfrm>
            <a:off x="3457076" y="1521459"/>
            <a:ext cx="1339515" cy="600164"/>
          </a:xfrm>
          <a:prstGeom prst="rect">
            <a:avLst/>
          </a:prstGeom>
          <a:noFill/>
        </p:spPr>
        <p:txBody>
          <a:bodyPr wrap="square" rtlCol="0">
            <a:spAutoFit/>
          </a:bodyPr>
          <a:lstStyle/>
          <a:p>
            <a:r>
              <a:rPr lang="en-US" sz="1100" dirty="0" smtClean="0">
                <a:solidFill>
                  <a:schemeClr val="bg2"/>
                </a:solidFill>
              </a:rPr>
              <a:t>Example: Logistic Regression</a:t>
            </a:r>
          </a:p>
          <a:p>
            <a:endParaRPr lang="en-US" sz="1100" dirty="0">
              <a:solidFill>
                <a:schemeClr val="bg2"/>
              </a:solidFill>
            </a:endParaRPr>
          </a:p>
        </p:txBody>
      </p:sp>
      <p:sp>
        <p:nvSpPr>
          <p:cNvPr id="14" name="TextBox 13"/>
          <p:cNvSpPr txBox="1"/>
          <p:nvPr/>
        </p:nvSpPr>
        <p:spPr>
          <a:xfrm>
            <a:off x="4825170" y="2064066"/>
            <a:ext cx="330540" cy="276999"/>
          </a:xfrm>
          <a:prstGeom prst="rect">
            <a:avLst/>
          </a:prstGeom>
          <a:noFill/>
        </p:spPr>
        <p:txBody>
          <a:bodyPr wrap="none" rtlCol="0">
            <a:spAutoFit/>
          </a:bodyPr>
          <a:lstStyle/>
          <a:p>
            <a:r>
              <a:rPr lang="en-US" sz="1200" dirty="0" smtClean="0">
                <a:solidFill>
                  <a:schemeClr val="bg2"/>
                </a:solidFill>
              </a:rPr>
              <a:t>AI</a:t>
            </a:r>
            <a:endParaRPr lang="en-US" sz="1200" dirty="0">
              <a:solidFill>
                <a:schemeClr val="bg2"/>
              </a:solidFill>
            </a:endParaRPr>
          </a:p>
        </p:txBody>
      </p:sp>
      <p:sp>
        <p:nvSpPr>
          <p:cNvPr id="15" name="TextBox 14"/>
          <p:cNvSpPr txBox="1"/>
          <p:nvPr/>
        </p:nvSpPr>
        <p:spPr>
          <a:xfrm>
            <a:off x="4965036" y="2366325"/>
            <a:ext cx="1339515" cy="600164"/>
          </a:xfrm>
          <a:prstGeom prst="rect">
            <a:avLst/>
          </a:prstGeom>
          <a:noFill/>
        </p:spPr>
        <p:txBody>
          <a:bodyPr wrap="square" rtlCol="0">
            <a:spAutoFit/>
          </a:bodyPr>
          <a:lstStyle/>
          <a:p>
            <a:r>
              <a:rPr lang="en-US" sz="1100" dirty="0" smtClean="0">
                <a:solidFill>
                  <a:schemeClr val="bg2"/>
                </a:solidFill>
              </a:rPr>
              <a:t>Example: Knowledge Bases</a:t>
            </a:r>
          </a:p>
          <a:p>
            <a:endParaRPr lang="en-US" sz="1100" dirty="0">
              <a:solidFill>
                <a:schemeClr val="bg2"/>
              </a:solidFill>
            </a:endParaRPr>
          </a:p>
        </p:txBody>
      </p:sp>
      <p:sp>
        <p:nvSpPr>
          <p:cNvPr id="16" name="TextBox 15"/>
          <p:cNvSpPr txBox="1"/>
          <p:nvPr/>
        </p:nvSpPr>
        <p:spPr>
          <a:xfrm>
            <a:off x="4965036" y="4881890"/>
            <a:ext cx="4192173" cy="261610"/>
          </a:xfrm>
          <a:prstGeom prst="rect">
            <a:avLst/>
          </a:prstGeom>
          <a:noFill/>
        </p:spPr>
        <p:txBody>
          <a:bodyPr wrap="none" rtlCol="0">
            <a:spAutoFit/>
          </a:bodyPr>
          <a:lstStyle/>
          <a:p>
            <a:r>
              <a:rPr lang="en-US" sz="1100" dirty="0" smtClean="0">
                <a:solidFill>
                  <a:schemeClr val="bg2"/>
                </a:solidFill>
              </a:rPr>
              <a:t>Adapted from: </a:t>
            </a:r>
            <a:r>
              <a:rPr lang="en-US" sz="1100" dirty="0" err="1" smtClean="0">
                <a:solidFill>
                  <a:schemeClr val="bg2"/>
                </a:solidFill>
              </a:rPr>
              <a:t>Goodfellow</a:t>
            </a:r>
            <a:r>
              <a:rPr lang="en-US" sz="1100" dirty="0" smtClean="0">
                <a:solidFill>
                  <a:schemeClr val="bg2"/>
                </a:solidFill>
              </a:rPr>
              <a:t> et al. 2016. Deep Learning. MIT Press</a:t>
            </a:r>
            <a:endParaRPr lang="en-US" sz="1100" dirty="0">
              <a:solidFill>
                <a:schemeClr val="bg2"/>
              </a:solidFill>
            </a:endParaRPr>
          </a:p>
        </p:txBody>
      </p:sp>
    </p:spTree>
    <p:extLst>
      <p:ext uri="{BB962C8B-B14F-4D97-AF65-F5344CB8AC3E}">
        <p14:creationId xmlns:p14="http://schemas.microsoft.com/office/powerpoint/2010/main" val="85374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IBM’s Deep Blue</a:t>
            </a:r>
            <a:endParaRPr lang="en-US" dirty="0"/>
          </a:p>
        </p:txBody>
      </p:sp>
      <p:pic>
        <p:nvPicPr>
          <p:cNvPr id="4" name="Picture 3"/>
          <p:cNvPicPr>
            <a:picLocks noChangeAspect="1"/>
          </p:cNvPicPr>
          <p:nvPr/>
        </p:nvPicPr>
        <p:blipFill>
          <a:blip r:embed="rId3"/>
          <a:stretch>
            <a:fillRect/>
          </a:stretch>
        </p:blipFill>
        <p:spPr>
          <a:xfrm>
            <a:off x="460875" y="906421"/>
            <a:ext cx="6612021" cy="4248740"/>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36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6063" y="954505"/>
            <a:ext cx="4740442" cy="954107"/>
          </a:xfrm>
          <a:prstGeom prst="rect">
            <a:avLst/>
          </a:prstGeom>
          <a:noFill/>
        </p:spPr>
        <p:txBody>
          <a:bodyPr wrap="square" rtlCol="0">
            <a:spAutoFit/>
          </a:bodyPr>
          <a:lstStyle/>
          <a:p>
            <a:r>
              <a:rPr lang="en-US" sz="2800" smtClean="0">
                <a:solidFill>
                  <a:srgbClr val="5C001F"/>
                </a:solidFill>
              </a:rPr>
              <a:t>Why do you think IBM’s Deep Blue won the game?</a:t>
            </a:r>
            <a:endParaRPr lang="en-US" sz="2800">
              <a:solidFill>
                <a:srgbClr val="5C001F"/>
              </a:solidFill>
            </a:endParaRPr>
          </a:p>
        </p:txBody>
      </p:sp>
      <p:sp>
        <p:nvSpPr>
          <p:cNvPr id="5" name="TextBox 4"/>
          <p:cNvSpPr txBox="1"/>
          <p:nvPr/>
        </p:nvSpPr>
        <p:spPr>
          <a:xfrm>
            <a:off x="786063" y="2302042"/>
            <a:ext cx="4740442" cy="1384995"/>
          </a:xfrm>
          <a:prstGeom prst="rect">
            <a:avLst/>
          </a:prstGeom>
          <a:noFill/>
        </p:spPr>
        <p:txBody>
          <a:bodyPr wrap="square" rtlCol="0">
            <a:spAutoFit/>
          </a:bodyPr>
          <a:lstStyle/>
          <a:p>
            <a:r>
              <a:rPr lang="en-US" sz="2800" dirty="0" smtClean="0">
                <a:solidFill>
                  <a:srgbClr val="5C001F"/>
                </a:solidFill>
              </a:rPr>
              <a:t>Why do you think current robots can’t perform as accurate as human?</a:t>
            </a:r>
            <a:endParaRPr lang="en-US" sz="2800" dirty="0">
              <a:solidFill>
                <a:srgbClr val="5C001F"/>
              </a:solidFill>
            </a:endParaRPr>
          </a:p>
        </p:txBody>
      </p:sp>
    </p:spTree>
    <p:extLst>
      <p:ext uri="{BB962C8B-B14F-4D97-AF65-F5344CB8AC3E}">
        <p14:creationId xmlns:p14="http://schemas.microsoft.com/office/powerpoint/2010/main" val="126652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Base AI</a:t>
            </a:r>
            <a:endParaRPr lang="en-US" dirty="0"/>
          </a:p>
        </p:txBody>
      </p:sp>
      <p:sp>
        <p:nvSpPr>
          <p:cNvPr id="3" name="Text Placeholder 2"/>
          <p:cNvSpPr>
            <a:spLocks noGrp="1"/>
          </p:cNvSpPr>
          <p:nvPr>
            <p:ph type="body" idx="1"/>
          </p:nvPr>
        </p:nvSpPr>
        <p:spPr/>
        <p:txBody>
          <a:bodyPr/>
          <a:lstStyle/>
          <a:p>
            <a:pPr>
              <a:buNone/>
            </a:pPr>
            <a:r>
              <a:rPr lang="en-US" dirty="0" smtClean="0"/>
              <a:t>Hard coded knowledge in formal languages.</a:t>
            </a:r>
          </a:p>
          <a:p>
            <a:pPr>
              <a:buNone/>
            </a:pPr>
            <a:r>
              <a:rPr lang="en-US" dirty="0" smtClean="0"/>
              <a:t>Example: rule-based system, expert system.</a:t>
            </a:r>
          </a:p>
          <a:p>
            <a:pPr>
              <a:buNone/>
            </a:pPr>
            <a:r>
              <a:rPr lang="en-US" b="1" dirty="0" smtClean="0"/>
              <a:t>The challenge is: </a:t>
            </a:r>
            <a:r>
              <a:rPr lang="en-US" dirty="0" smtClean="0"/>
              <a:t>how to get the knowledge into computer, especially informal knowledge.</a:t>
            </a:r>
          </a:p>
          <a:p>
            <a:pPr>
              <a:buNone/>
            </a:pPr>
            <a:endParaRPr lang="en-US" dirty="0"/>
          </a:p>
        </p:txBody>
      </p:sp>
    </p:spTree>
    <p:extLst>
      <p:ext uri="{BB962C8B-B14F-4D97-AF65-F5344CB8AC3E}">
        <p14:creationId xmlns:p14="http://schemas.microsoft.com/office/powerpoint/2010/main" val="1565328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0707" y="997411"/>
            <a:ext cx="2801626" cy="323165"/>
          </a:xfrm>
          <a:prstGeom prst="rect">
            <a:avLst/>
          </a:prstGeom>
        </p:spPr>
        <p:txBody>
          <a:bodyPr vert="horz" wrap="square" lIns="0" tIns="0" rIns="0" bIns="0" rtlCol="0">
            <a:spAutoFit/>
          </a:bodyPr>
          <a:lstStyle/>
          <a:p>
            <a:pPr marL="7144"/>
            <a:r>
              <a:rPr sz="2100" b="1" spc="-14" dirty="0">
                <a:solidFill>
                  <a:srgbClr val="0000FF"/>
                </a:solidFill>
                <a:latin typeface="Calibri"/>
                <a:cs typeface="Calibri"/>
              </a:rPr>
              <a:t>Traditional</a:t>
            </a:r>
            <a:r>
              <a:rPr sz="2100" b="1" spc="-45" dirty="0">
                <a:solidFill>
                  <a:srgbClr val="0000FF"/>
                </a:solidFill>
                <a:latin typeface="Calibri"/>
                <a:cs typeface="Calibri"/>
              </a:rPr>
              <a:t> </a:t>
            </a:r>
            <a:r>
              <a:rPr sz="2100" b="1" spc="-6" dirty="0">
                <a:solidFill>
                  <a:srgbClr val="0000FF"/>
                </a:solidFill>
                <a:latin typeface="Calibri"/>
                <a:cs typeface="Calibri"/>
              </a:rPr>
              <a:t>Programming</a:t>
            </a:r>
            <a:endParaRPr sz="2100" dirty="0">
              <a:latin typeface="Calibri"/>
              <a:cs typeface="Calibri"/>
            </a:endParaRPr>
          </a:p>
        </p:txBody>
      </p:sp>
      <p:sp>
        <p:nvSpPr>
          <p:cNvPr id="3" name="object 3"/>
          <p:cNvSpPr txBox="1"/>
          <p:nvPr/>
        </p:nvSpPr>
        <p:spPr>
          <a:xfrm>
            <a:off x="2140705" y="2643689"/>
            <a:ext cx="1964951" cy="323165"/>
          </a:xfrm>
          <a:prstGeom prst="rect">
            <a:avLst/>
          </a:prstGeom>
        </p:spPr>
        <p:txBody>
          <a:bodyPr vert="horz" wrap="square" lIns="0" tIns="0" rIns="0" bIns="0" rtlCol="0">
            <a:spAutoFit/>
          </a:bodyPr>
          <a:lstStyle/>
          <a:p>
            <a:pPr marL="7144"/>
            <a:r>
              <a:rPr sz="1800" b="1" dirty="0">
                <a:solidFill>
                  <a:srgbClr val="0000FF"/>
                </a:solidFill>
                <a:latin typeface="Calibri"/>
                <a:cs typeface="Calibri"/>
              </a:rPr>
              <a:t>Machine</a:t>
            </a:r>
            <a:r>
              <a:rPr sz="1800" b="1" spc="-56" dirty="0">
                <a:solidFill>
                  <a:srgbClr val="0000FF"/>
                </a:solidFill>
                <a:latin typeface="Calibri"/>
                <a:cs typeface="Calibri"/>
              </a:rPr>
              <a:t> </a:t>
            </a:r>
            <a:r>
              <a:rPr sz="2100" b="1" dirty="0">
                <a:solidFill>
                  <a:srgbClr val="0000FF"/>
                </a:solidFill>
                <a:latin typeface="Calibri"/>
                <a:cs typeface="Calibri"/>
              </a:rPr>
              <a:t>Learning</a:t>
            </a:r>
            <a:endParaRPr sz="1800" dirty="0">
              <a:latin typeface="Calibri"/>
              <a:cs typeface="Calibri"/>
            </a:endParaRPr>
          </a:p>
        </p:txBody>
      </p:sp>
      <p:sp>
        <p:nvSpPr>
          <p:cNvPr id="4" name="object 4"/>
          <p:cNvSpPr txBox="1"/>
          <p:nvPr/>
        </p:nvSpPr>
        <p:spPr>
          <a:xfrm>
            <a:off x="3621462" y="1543050"/>
            <a:ext cx="1500188" cy="569964"/>
          </a:xfrm>
          <a:prstGeom prst="rect">
            <a:avLst/>
          </a:prstGeom>
          <a:solidFill>
            <a:schemeClr val="accent1">
              <a:lumMod val="20000"/>
              <a:lumOff val="80000"/>
            </a:schemeClr>
          </a:solidFill>
          <a:ln w="25400">
            <a:solidFill>
              <a:srgbClr val="000000"/>
            </a:solidFill>
          </a:ln>
        </p:spPr>
        <p:txBody>
          <a:bodyPr vert="horz" wrap="square" lIns="0" tIns="2858" rIns="0" bIns="0" rtlCol="0">
            <a:spAutoFit/>
          </a:bodyPr>
          <a:lstStyle/>
          <a:p>
            <a:pPr>
              <a:spcBef>
                <a:spcPts val="23"/>
              </a:spcBef>
            </a:pPr>
            <a:endParaRPr sz="1885" dirty="0">
              <a:latin typeface="Times New Roman"/>
              <a:cs typeface="Times New Roman"/>
            </a:endParaRPr>
          </a:p>
          <a:p>
            <a:pPr marL="241102"/>
            <a:r>
              <a:rPr sz="1800" spc="-3" dirty="0"/>
              <a:t>Computer</a:t>
            </a:r>
            <a:endParaRPr sz="1800" dirty="0"/>
          </a:p>
        </p:txBody>
      </p:sp>
      <p:sp>
        <p:nvSpPr>
          <p:cNvPr id="5" name="object 5"/>
          <p:cNvSpPr/>
          <p:nvPr/>
        </p:nvSpPr>
        <p:spPr>
          <a:xfrm>
            <a:off x="3107112" y="1764506"/>
            <a:ext cx="514350" cy="71438"/>
          </a:xfrm>
          <a:custGeom>
            <a:avLst/>
            <a:gdLst/>
            <a:ahLst/>
            <a:cxnLst/>
            <a:rect l="l" t="t" r="r" b="b"/>
            <a:pathLst>
              <a:path w="914400" h="127000">
                <a:moveTo>
                  <a:pt x="787400" y="0"/>
                </a:moveTo>
                <a:lnTo>
                  <a:pt x="787400" y="127000"/>
                </a:lnTo>
                <a:lnTo>
                  <a:pt x="889000" y="76200"/>
                </a:lnTo>
                <a:lnTo>
                  <a:pt x="800100" y="76200"/>
                </a:lnTo>
                <a:lnTo>
                  <a:pt x="800100" y="50800"/>
                </a:lnTo>
                <a:lnTo>
                  <a:pt x="889000" y="50800"/>
                </a:lnTo>
                <a:lnTo>
                  <a:pt x="787400" y="0"/>
                </a:lnTo>
                <a:close/>
              </a:path>
              <a:path w="914400" h="127000">
                <a:moveTo>
                  <a:pt x="787400" y="50800"/>
                </a:moveTo>
                <a:lnTo>
                  <a:pt x="0" y="50800"/>
                </a:lnTo>
                <a:lnTo>
                  <a:pt x="0" y="76200"/>
                </a:lnTo>
                <a:lnTo>
                  <a:pt x="787400" y="76200"/>
                </a:lnTo>
                <a:lnTo>
                  <a:pt x="787400" y="50800"/>
                </a:lnTo>
                <a:close/>
              </a:path>
              <a:path w="914400" h="127000">
                <a:moveTo>
                  <a:pt x="889000" y="50800"/>
                </a:moveTo>
                <a:lnTo>
                  <a:pt x="800100" y="50800"/>
                </a:lnTo>
                <a:lnTo>
                  <a:pt x="800100" y="76200"/>
                </a:lnTo>
                <a:lnTo>
                  <a:pt x="889000" y="76200"/>
                </a:lnTo>
                <a:lnTo>
                  <a:pt x="914400" y="63500"/>
                </a:lnTo>
                <a:lnTo>
                  <a:pt x="889000" y="50800"/>
                </a:lnTo>
                <a:close/>
              </a:path>
            </a:pathLst>
          </a:custGeom>
          <a:solidFill>
            <a:srgbClr val="000000"/>
          </a:solidFill>
        </p:spPr>
        <p:txBody>
          <a:bodyPr wrap="square" lIns="0" tIns="0" rIns="0" bIns="0" rtlCol="0"/>
          <a:lstStyle/>
          <a:p>
            <a:endParaRPr sz="641"/>
          </a:p>
        </p:txBody>
      </p:sp>
      <p:sp>
        <p:nvSpPr>
          <p:cNvPr id="6" name="object 6"/>
          <p:cNvSpPr/>
          <p:nvPr/>
        </p:nvSpPr>
        <p:spPr>
          <a:xfrm>
            <a:off x="3107112" y="2045494"/>
            <a:ext cx="514350" cy="71438"/>
          </a:xfrm>
          <a:custGeom>
            <a:avLst/>
            <a:gdLst/>
            <a:ahLst/>
            <a:cxnLst/>
            <a:rect l="l" t="t" r="r" b="b"/>
            <a:pathLst>
              <a:path w="914400" h="127000">
                <a:moveTo>
                  <a:pt x="787400" y="0"/>
                </a:moveTo>
                <a:lnTo>
                  <a:pt x="787400" y="127000"/>
                </a:lnTo>
                <a:lnTo>
                  <a:pt x="889000" y="76200"/>
                </a:lnTo>
                <a:lnTo>
                  <a:pt x="800100" y="76200"/>
                </a:lnTo>
                <a:lnTo>
                  <a:pt x="800100" y="50800"/>
                </a:lnTo>
                <a:lnTo>
                  <a:pt x="889000" y="50800"/>
                </a:lnTo>
                <a:lnTo>
                  <a:pt x="787400" y="0"/>
                </a:lnTo>
                <a:close/>
              </a:path>
              <a:path w="914400" h="127000">
                <a:moveTo>
                  <a:pt x="787400" y="50800"/>
                </a:moveTo>
                <a:lnTo>
                  <a:pt x="0" y="50800"/>
                </a:lnTo>
                <a:lnTo>
                  <a:pt x="0" y="76200"/>
                </a:lnTo>
                <a:lnTo>
                  <a:pt x="787400" y="76200"/>
                </a:lnTo>
                <a:lnTo>
                  <a:pt x="787400" y="50800"/>
                </a:lnTo>
                <a:close/>
              </a:path>
              <a:path w="914400" h="127000">
                <a:moveTo>
                  <a:pt x="889000" y="50800"/>
                </a:moveTo>
                <a:lnTo>
                  <a:pt x="800100" y="50800"/>
                </a:lnTo>
                <a:lnTo>
                  <a:pt x="800100" y="76200"/>
                </a:lnTo>
                <a:lnTo>
                  <a:pt x="889000" y="76200"/>
                </a:lnTo>
                <a:lnTo>
                  <a:pt x="914400" y="63500"/>
                </a:lnTo>
                <a:lnTo>
                  <a:pt x="889000" y="50800"/>
                </a:lnTo>
                <a:close/>
              </a:path>
            </a:pathLst>
          </a:custGeom>
          <a:solidFill>
            <a:srgbClr val="000000"/>
          </a:solidFill>
        </p:spPr>
        <p:txBody>
          <a:bodyPr wrap="square" lIns="0" tIns="0" rIns="0" bIns="0" rtlCol="0"/>
          <a:lstStyle/>
          <a:p>
            <a:endParaRPr sz="641"/>
          </a:p>
        </p:txBody>
      </p:sp>
      <p:sp>
        <p:nvSpPr>
          <p:cNvPr id="7" name="object 7"/>
          <p:cNvSpPr/>
          <p:nvPr/>
        </p:nvSpPr>
        <p:spPr>
          <a:xfrm>
            <a:off x="5121650" y="1893094"/>
            <a:ext cx="428625" cy="71438"/>
          </a:xfrm>
          <a:custGeom>
            <a:avLst/>
            <a:gdLst/>
            <a:ahLst/>
            <a:cxnLst/>
            <a:rect l="l" t="t" r="r" b="b"/>
            <a:pathLst>
              <a:path w="762000" h="127000">
                <a:moveTo>
                  <a:pt x="635000" y="0"/>
                </a:moveTo>
                <a:lnTo>
                  <a:pt x="635000" y="127000"/>
                </a:lnTo>
                <a:lnTo>
                  <a:pt x="736600" y="76200"/>
                </a:lnTo>
                <a:lnTo>
                  <a:pt x="647700" y="76200"/>
                </a:lnTo>
                <a:lnTo>
                  <a:pt x="647700" y="50800"/>
                </a:lnTo>
                <a:lnTo>
                  <a:pt x="736600" y="50800"/>
                </a:lnTo>
                <a:lnTo>
                  <a:pt x="635000" y="0"/>
                </a:lnTo>
                <a:close/>
              </a:path>
              <a:path w="762000" h="127000">
                <a:moveTo>
                  <a:pt x="635000" y="50800"/>
                </a:moveTo>
                <a:lnTo>
                  <a:pt x="0" y="50800"/>
                </a:lnTo>
                <a:lnTo>
                  <a:pt x="0" y="76200"/>
                </a:lnTo>
                <a:lnTo>
                  <a:pt x="635000" y="76200"/>
                </a:lnTo>
                <a:lnTo>
                  <a:pt x="635000" y="50800"/>
                </a:lnTo>
                <a:close/>
              </a:path>
              <a:path w="762000" h="127000">
                <a:moveTo>
                  <a:pt x="736600" y="50800"/>
                </a:moveTo>
                <a:lnTo>
                  <a:pt x="647700" y="50800"/>
                </a:lnTo>
                <a:lnTo>
                  <a:pt x="647700" y="76200"/>
                </a:lnTo>
                <a:lnTo>
                  <a:pt x="736600" y="76200"/>
                </a:lnTo>
                <a:lnTo>
                  <a:pt x="762000" y="63500"/>
                </a:lnTo>
                <a:lnTo>
                  <a:pt x="736600" y="50800"/>
                </a:lnTo>
                <a:close/>
              </a:path>
            </a:pathLst>
          </a:custGeom>
          <a:solidFill>
            <a:srgbClr val="000000"/>
          </a:solidFill>
        </p:spPr>
        <p:txBody>
          <a:bodyPr wrap="square" lIns="0" tIns="0" rIns="0" bIns="0" rtlCol="0"/>
          <a:lstStyle/>
          <a:p>
            <a:endParaRPr sz="641"/>
          </a:p>
        </p:txBody>
      </p:sp>
      <p:sp>
        <p:nvSpPr>
          <p:cNvPr id="8" name="object 8"/>
          <p:cNvSpPr txBox="1"/>
          <p:nvPr/>
        </p:nvSpPr>
        <p:spPr>
          <a:xfrm>
            <a:off x="2140706" y="1550730"/>
            <a:ext cx="891897" cy="656590"/>
          </a:xfrm>
          <a:prstGeom prst="rect">
            <a:avLst/>
          </a:prstGeom>
        </p:spPr>
        <p:txBody>
          <a:bodyPr vert="horz" wrap="square" lIns="0" tIns="0" rIns="0" bIns="0" rtlCol="0">
            <a:spAutoFit/>
          </a:bodyPr>
          <a:lstStyle/>
          <a:p>
            <a:pPr marL="7144" indent="376833"/>
            <a:r>
              <a:rPr sz="1800" dirty="0"/>
              <a:t>Data</a:t>
            </a:r>
          </a:p>
          <a:p>
            <a:pPr marL="7144">
              <a:spcBef>
                <a:spcPts val="807"/>
              </a:spcBef>
            </a:pPr>
            <a:r>
              <a:rPr sz="1800" dirty="0"/>
              <a:t>Program</a:t>
            </a:r>
          </a:p>
        </p:txBody>
      </p:sp>
      <p:sp>
        <p:nvSpPr>
          <p:cNvPr id="9" name="object 9"/>
          <p:cNvSpPr txBox="1"/>
          <p:nvPr/>
        </p:nvSpPr>
        <p:spPr>
          <a:xfrm>
            <a:off x="5595280" y="1776865"/>
            <a:ext cx="700802" cy="276999"/>
          </a:xfrm>
          <a:prstGeom prst="rect">
            <a:avLst/>
          </a:prstGeom>
        </p:spPr>
        <p:txBody>
          <a:bodyPr vert="horz" wrap="square" lIns="0" tIns="0" rIns="0" bIns="0" rtlCol="0">
            <a:spAutoFit/>
          </a:bodyPr>
          <a:lstStyle/>
          <a:p>
            <a:pPr marL="7144"/>
            <a:r>
              <a:rPr sz="1800" dirty="0"/>
              <a:t>Out</a:t>
            </a:r>
            <a:r>
              <a:rPr sz="1800" spc="-11" dirty="0"/>
              <a:t>p</a:t>
            </a:r>
            <a:r>
              <a:rPr sz="1800" dirty="0"/>
              <a:t>ut</a:t>
            </a:r>
            <a:endParaRPr sz="1800"/>
          </a:p>
        </p:txBody>
      </p:sp>
      <p:sp>
        <p:nvSpPr>
          <p:cNvPr id="10" name="object 10"/>
          <p:cNvSpPr txBox="1"/>
          <p:nvPr/>
        </p:nvSpPr>
        <p:spPr>
          <a:xfrm>
            <a:off x="3664324" y="3128963"/>
            <a:ext cx="1500188" cy="570325"/>
          </a:xfrm>
          <a:prstGeom prst="rect">
            <a:avLst/>
          </a:prstGeom>
          <a:solidFill>
            <a:schemeClr val="accent1">
              <a:lumMod val="20000"/>
              <a:lumOff val="80000"/>
            </a:schemeClr>
          </a:solidFill>
          <a:ln w="25400">
            <a:solidFill>
              <a:srgbClr val="000000"/>
            </a:solidFill>
          </a:ln>
        </p:spPr>
        <p:txBody>
          <a:bodyPr vert="horz" wrap="square" lIns="0" tIns="3215" rIns="0" bIns="0" rtlCol="0">
            <a:spAutoFit/>
          </a:bodyPr>
          <a:lstStyle/>
          <a:p>
            <a:pPr>
              <a:spcBef>
                <a:spcPts val="26"/>
              </a:spcBef>
            </a:pPr>
            <a:endParaRPr sz="1885" dirty="0">
              <a:latin typeface="Times New Roman"/>
              <a:cs typeface="Times New Roman"/>
            </a:endParaRPr>
          </a:p>
          <a:p>
            <a:pPr marL="241102"/>
            <a:r>
              <a:rPr sz="1800" spc="-3" dirty="0"/>
              <a:t>Computer</a:t>
            </a:r>
            <a:endParaRPr sz="1800" dirty="0"/>
          </a:p>
        </p:txBody>
      </p:sp>
      <p:sp>
        <p:nvSpPr>
          <p:cNvPr id="11" name="object 11"/>
          <p:cNvSpPr/>
          <p:nvPr/>
        </p:nvSpPr>
        <p:spPr>
          <a:xfrm>
            <a:off x="3149975" y="3350419"/>
            <a:ext cx="514350" cy="71438"/>
          </a:xfrm>
          <a:custGeom>
            <a:avLst/>
            <a:gdLst/>
            <a:ahLst/>
            <a:cxnLst/>
            <a:rect l="l" t="t" r="r" b="b"/>
            <a:pathLst>
              <a:path w="914400" h="127000">
                <a:moveTo>
                  <a:pt x="787400" y="0"/>
                </a:moveTo>
                <a:lnTo>
                  <a:pt x="787400" y="127000"/>
                </a:lnTo>
                <a:lnTo>
                  <a:pt x="889000" y="76200"/>
                </a:lnTo>
                <a:lnTo>
                  <a:pt x="800100" y="76200"/>
                </a:lnTo>
                <a:lnTo>
                  <a:pt x="800100" y="50800"/>
                </a:lnTo>
                <a:lnTo>
                  <a:pt x="889000" y="50800"/>
                </a:lnTo>
                <a:lnTo>
                  <a:pt x="787400" y="0"/>
                </a:lnTo>
                <a:close/>
              </a:path>
              <a:path w="914400" h="127000">
                <a:moveTo>
                  <a:pt x="787400" y="50800"/>
                </a:moveTo>
                <a:lnTo>
                  <a:pt x="0" y="50800"/>
                </a:lnTo>
                <a:lnTo>
                  <a:pt x="0" y="76200"/>
                </a:lnTo>
                <a:lnTo>
                  <a:pt x="787400" y="76200"/>
                </a:lnTo>
                <a:lnTo>
                  <a:pt x="787400" y="50800"/>
                </a:lnTo>
                <a:close/>
              </a:path>
              <a:path w="914400" h="127000">
                <a:moveTo>
                  <a:pt x="889000" y="50800"/>
                </a:moveTo>
                <a:lnTo>
                  <a:pt x="800100" y="50800"/>
                </a:lnTo>
                <a:lnTo>
                  <a:pt x="800100" y="76200"/>
                </a:lnTo>
                <a:lnTo>
                  <a:pt x="889000" y="76200"/>
                </a:lnTo>
                <a:lnTo>
                  <a:pt x="914400" y="63500"/>
                </a:lnTo>
                <a:lnTo>
                  <a:pt x="889000" y="50800"/>
                </a:lnTo>
                <a:close/>
              </a:path>
            </a:pathLst>
          </a:custGeom>
          <a:solidFill>
            <a:srgbClr val="000000"/>
          </a:solidFill>
        </p:spPr>
        <p:txBody>
          <a:bodyPr wrap="square" lIns="0" tIns="0" rIns="0" bIns="0" rtlCol="0"/>
          <a:lstStyle/>
          <a:p>
            <a:endParaRPr sz="641"/>
          </a:p>
        </p:txBody>
      </p:sp>
      <p:sp>
        <p:nvSpPr>
          <p:cNvPr id="12" name="object 12"/>
          <p:cNvSpPr/>
          <p:nvPr/>
        </p:nvSpPr>
        <p:spPr>
          <a:xfrm>
            <a:off x="3149975" y="3631406"/>
            <a:ext cx="514350" cy="71438"/>
          </a:xfrm>
          <a:custGeom>
            <a:avLst/>
            <a:gdLst/>
            <a:ahLst/>
            <a:cxnLst/>
            <a:rect l="l" t="t" r="r" b="b"/>
            <a:pathLst>
              <a:path w="914400" h="127000">
                <a:moveTo>
                  <a:pt x="787400" y="0"/>
                </a:moveTo>
                <a:lnTo>
                  <a:pt x="787400" y="127000"/>
                </a:lnTo>
                <a:lnTo>
                  <a:pt x="889000" y="76200"/>
                </a:lnTo>
                <a:lnTo>
                  <a:pt x="800100" y="76200"/>
                </a:lnTo>
                <a:lnTo>
                  <a:pt x="800100" y="50800"/>
                </a:lnTo>
                <a:lnTo>
                  <a:pt x="889000" y="50800"/>
                </a:lnTo>
                <a:lnTo>
                  <a:pt x="787400" y="0"/>
                </a:lnTo>
                <a:close/>
              </a:path>
              <a:path w="914400" h="127000">
                <a:moveTo>
                  <a:pt x="787400" y="50800"/>
                </a:moveTo>
                <a:lnTo>
                  <a:pt x="0" y="50800"/>
                </a:lnTo>
                <a:lnTo>
                  <a:pt x="0" y="76200"/>
                </a:lnTo>
                <a:lnTo>
                  <a:pt x="787400" y="76200"/>
                </a:lnTo>
                <a:lnTo>
                  <a:pt x="787400" y="50800"/>
                </a:lnTo>
                <a:close/>
              </a:path>
              <a:path w="914400" h="127000">
                <a:moveTo>
                  <a:pt x="889000" y="50800"/>
                </a:moveTo>
                <a:lnTo>
                  <a:pt x="800100" y="50800"/>
                </a:lnTo>
                <a:lnTo>
                  <a:pt x="800100" y="76200"/>
                </a:lnTo>
                <a:lnTo>
                  <a:pt x="889000" y="76200"/>
                </a:lnTo>
                <a:lnTo>
                  <a:pt x="914400" y="63500"/>
                </a:lnTo>
                <a:lnTo>
                  <a:pt x="889000" y="50800"/>
                </a:lnTo>
                <a:close/>
              </a:path>
            </a:pathLst>
          </a:custGeom>
          <a:solidFill>
            <a:srgbClr val="000000"/>
          </a:solidFill>
        </p:spPr>
        <p:txBody>
          <a:bodyPr wrap="square" lIns="0" tIns="0" rIns="0" bIns="0" rtlCol="0"/>
          <a:lstStyle/>
          <a:p>
            <a:endParaRPr sz="641"/>
          </a:p>
        </p:txBody>
      </p:sp>
      <p:sp>
        <p:nvSpPr>
          <p:cNvPr id="13" name="object 13"/>
          <p:cNvSpPr/>
          <p:nvPr/>
        </p:nvSpPr>
        <p:spPr>
          <a:xfrm>
            <a:off x="5164512" y="3479006"/>
            <a:ext cx="428625" cy="71438"/>
          </a:xfrm>
          <a:custGeom>
            <a:avLst/>
            <a:gdLst/>
            <a:ahLst/>
            <a:cxnLst/>
            <a:rect l="l" t="t" r="r" b="b"/>
            <a:pathLst>
              <a:path w="762000" h="127000">
                <a:moveTo>
                  <a:pt x="635000" y="0"/>
                </a:moveTo>
                <a:lnTo>
                  <a:pt x="635000" y="127000"/>
                </a:lnTo>
                <a:lnTo>
                  <a:pt x="736600" y="76200"/>
                </a:lnTo>
                <a:lnTo>
                  <a:pt x="647700" y="76200"/>
                </a:lnTo>
                <a:lnTo>
                  <a:pt x="647700" y="50800"/>
                </a:lnTo>
                <a:lnTo>
                  <a:pt x="736600" y="50800"/>
                </a:lnTo>
                <a:lnTo>
                  <a:pt x="635000" y="0"/>
                </a:lnTo>
                <a:close/>
              </a:path>
              <a:path w="762000" h="127000">
                <a:moveTo>
                  <a:pt x="635000" y="50800"/>
                </a:moveTo>
                <a:lnTo>
                  <a:pt x="0" y="50800"/>
                </a:lnTo>
                <a:lnTo>
                  <a:pt x="0" y="76200"/>
                </a:lnTo>
                <a:lnTo>
                  <a:pt x="635000" y="76200"/>
                </a:lnTo>
                <a:lnTo>
                  <a:pt x="635000" y="50800"/>
                </a:lnTo>
                <a:close/>
              </a:path>
              <a:path w="762000" h="127000">
                <a:moveTo>
                  <a:pt x="736600" y="50800"/>
                </a:moveTo>
                <a:lnTo>
                  <a:pt x="647700" y="50800"/>
                </a:lnTo>
                <a:lnTo>
                  <a:pt x="647700" y="76200"/>
                </a:lnTo>
                <a:lnTo>
                  <a:pt x="736600" y="76200"/>
                </a:lnTo>
                <a:lnTo>
                  <a:pt x="762000" y="63500"/>
                </a:lnTo>
                <a:lnTo>
                  <a:pt x="736600" y="50800"/>
                </a:lnTo>
                <a:close/>
              </a:path>
            </a:pathLst>
          </a:custGeom>
          <a:solidFill>
            <a:srgbClr val="000000"/>
          </a:solidFill>
        </p:spPr>
        <p:txBody>
          <a:bodyPr wrap="square" lIns="0" tIns="0" rIns="0" bIns="0" rtlCol="0"/>
          <a:lstStyle/>
          <a:p>
            <a:endParaRPr sz="641"/>
          </a:p>
        </p:txBody>
      </p:sp>
      <p:sp>
        <p:nvSpPr>
          <p:cNvPr id="14" name="object 14"/>
          <p:cNvSpPr txBox="1"/>
          <p:nvPr/>
        </p:nvSpPr>
        <p:spPr>
          <a:xfrm>
            <a:off x="2380049" y="3124343"/>
            <a:ext cx="703660" cy="695062"/>
          </a:xfrm>
          <a:prstGeom prst="rect">
            <a:avLst/>
          </a:prstGeom>
        </p:spPr>
        <p:txBody>
          <a:bodyPr vert="horz" wrap="square" lIns="0" tIns="0" rIns="0" bIns="0" rtlCol="0">
            <a:spAutoFit/>
          </a:bodyPr>
          <a:lstStyle/>
          <a:p>
            <a:pPr marL="7144" indent="205383"/>
            <a:r>
              <a:rPr sz="1800" dirty="0"/>
              <a:t>Data</a:t>
            </a:r>
          </a:p>
          <a:p>
            <a:pPr marL="7144">
              <a:spcBef>
                <a:spcPts val="1145"/>
              </a:spcBef>
            </a:pPr>
            <a:r>
              <a:rPr sz="1800" dirty="0"/>
              <a:t>Out</a:t>
            </a:r>
            <a:r>
              <a:rPr sz="1800" spc="-6" dirty="0"/>
              <a:t>p</a:t>
            </a:r>
            <a:r>
              <a:rPr sz="1800" dirty="0"/>
              <a:t>ut</a:t>
            </a:r>
          </a:p>
        </p:txBody>
      </p:sp>
      <p:sp>
        <p:nvSpPr>
          <p:cNvPr id="15" name="object 15"/>
          <p:cNvSpPr txBox="1"/>
          <p:nvPr/>
        </p:nvSpPr>
        <p:spPr>
          <a:xfrm>
            <a:off x="5638142" y="3363135"/>
            <a:ext cx="891540" cy="276999"/>
          </a:xfrm>
          <a:prstGeom prst="rect">
            <a:avLst/>
          </a:prstGeom>
        </p:spPr>
        <p:txBody>
          <a:bodyPr vert="horz" wrap="square" lIns="0" tIns="0" rIns="0" bIns="0" rtlCol="0">
            <a:spAutoFit/>
          </a:bodyPr>
          <a:lstStyle/>
          <a:p>
            <a:pPr marL="7144"/>
            <a:r>
              <a:rPr sz="1800" dirty="0"/>
              <a:t>Pro</a:t>
            </a:r>
            <a:r>
              <a:rPr sz="1800" spc="-11" dirty="0"/>
              <a:t>g</a:t>
            </a:r>
            <a:r>
              <a:rPr sz="1800" dirty="0"/>
              <a:t>ram</a:t>
            </a:r>
            <a:endParaRPr sz="1800"/>
          </a:p>
        </p:txBody>
      </p:sp>
      <p:sp>
        <p:nvSpPr>
          <p:cNvPr id="18" name="TextBox 17"/>
          <p:cNvSpPr txBox="1"/>
          <p:nvPr/>
        </p:nvSpPr>
        <p:spPr>
          <a:xfrm>
            <a:off x="1258108" y="4508857"/>
            <a:ext cx="1276311" cy="190950"/>
          </a:xfrm>
          <a:prstGeom prst="rect">
            <a:avLst/>
          </a:prstGeom>
          <a:noFill/>
        </p:spPr>
        <p:txBody>
          <a:bodyPr wrap="none" rtlCol="0">
            <a:spAutoFit/>
          </a:bodyPr>
          <a:lstStyle/>
          <a:p>
            <a:r>
              <a:rPr lang="en-US" sz="641" dirty="0"/>
              <a:t>Slide credit : Pedro </a:t>
            </a:r>
            <a:r>
              <a:rPr lang="en-US" sz="641" dirty="0" err="1"/>
              <a:t>Domingos</a:t>
            </a:r>
            <a:endParaRPr lang="en-US" sz="641" dirty="0"/>
          </a:p>
        </p:txBody>
      </p:sp>
      <p:sp>
        <p:nvSpPr>
          <p:cNvPr id="20" name="Slide Number Placeholder 19"/>
          <p:cNvSpPr>
            <a:spLocks noGrp="1"/>
          </p:cNvSpPr>
          <p:nvPr>
            <p:ph type="sldNum" sz="quarter" idx="12"/>
          </p:nvPr>
        </p:nvSpPr>
        <p:spPr/>
        <p:txBody>
          <a:bodyPr/>
          <a:lstStyle/>
          <a:p>
            <a:fld id="{7E3BC166-2694-403D-AA8F-F84388288DB1}" type="slidenum">
              <a:rPr lang="en-US" smtClean="0"/>
              <a:t>19</a:t>
            </a:fld>
            <a:endParaRPr lang="en-US"/>
          </a:p>
        </p:txBody>
      </p:sp>
    </p:spTree>
    <p:extLst>
      <p:ext uri="{BB962C8B-B14F-4D97-AF65-F5344CB8AC3E}">
        <p14:creationId xmlns:p14="http://schemas.microsoft.com/office/powerpoint/2010/main" val="1905584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dirty="0"/>
              <a:t>Outline</a:t>
            </a:r>
          </a:p>
        </p:txBody>
      </p:sp>
      <p:sp>
        <p:nvSpPr>
          <p:cNvPr id="71" name="Shape 71"/>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lvl="0">
              <a:spcBef>
                <a:spcPts val="0"/>
              </a:spcBef>
              <a:buNone/>
            </a:pPr>
            <a:r>
              <a:rPr lang="en" sz="1800" dirty="0">
                <a:solidFill>
                  <a:srgbClr val="5E696C"/>
                </a:solidFill>
                <a:latin typeface="Helvetica" charset="0"/>
                <a:ea typeface="Helvetica" charset="0"/>
                <a:cs typeface="Helvetica" charset="0"/>
                <a:sym typeface="Lato"/>
              </a:rPr>
              <a:t>Instructor’s Profile</a:t>
            </a:r>
          </a:p>
          <a:p>
            <a:pPr lvl="0">
              <a:spcBef>
                <a:spcPts val="0"/>
              </a:spcBef>
              <a:buNone/>
            </a:pPr>
            <a:r>
              <a:rPr lang="en" sz="1800" dirty="0">
                <a:solidFill>
                  <a:srgbClr val="5E696C"/>
                </a:solidFill>
                <a:latin typeface="Helvetica" charset="0"/>
                <a:ea typeface="Helvetica" charset="0"/>
                <a:cs typeface="Helvetica" charset="0"/>
                <a:sym typeface="Lato"/>
              </a:rPr>
              <a:t>Course Synopsis and Outline</a:t>
            </a:r>
          </a:p>
          <a:p>
            <a:pPr lvl="0">
              <a:spcBef>
                <a:spcPts val="0"/>
              </a:spcBef>
              <a:buNone/>
            </a:pPr>
            <a:r>
              <a:rPr lang="en" sz="1800" dirty="0">
                <a:solidFill>
                  <a:srgbClr val="5E696C"/>
                </a:solidFill>
                <a:latin typeface="Helvetica" charset="0"/>
                <a:ea typeface="Helvetica" charset="0"/>
                <a:cs typeface="Helvetica" charset="0"/>
                <a:sym typeface="Lato"/>
              </a:rPr>
              <a:t>Assessment</a:t>
            </a:r>
          </a:p>
          <a:p>
            <a:pPr lvl="0">
              <a:spcBef>
                <a:spcPts val="0"/>
              </a:spcBef>
              <a:buNone/>
            </a:pPr>
            <a:r>
              <a:rPr lang="en" sz="1800" dirty="0">
                <a:solidFill>
                  <a:srgbClr val="5E696C"/>
                </a:solidFill>
                <a:latin typeface="Helvetica" charset="0"/>
                <a:ea typeface="Helvetica" charset="0"/>
                <a:cs typeface="Helvetica" charset="0"/>
                <a:sym typeface="Lato"/>
              </a:rPr>
              <a:t>Class Policy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4" name="Text Placeholder 3"/>
          <p:cNvSpPr>
            <a:spLocks noGrp="1"/>
          </p:cNvSpPr>
          <p:nvPr>
            <p:ph type="body" idx="1"/>
          </p:nvPr>
        </p:nvSpPr>
        <p:spPr/>
        <p:txBody>
          <a:bodyPr/>
          <a:lstStyle/>
          <a:p>
            <a:r>
              <a:rPr lang="en-US" dirty="0" smtClean="0">
                <a:hlinkClick r:id="rId2" action="ppaction://hlinkpres?slideindex=1&amp;slidetitle="/>
              </a:rPr>
              <a:t>Introduction to </a:t>
            </a:r>
            <a:r>
              <a:rPr lang="en-US" dirty="0" smtClean="0">
                <a:hlinkClick r:id="rId2" action="ppaction://hlinkpres?slideindex=1&amp;slidetitle="/>
              </a:rPr>
              <a:t>ML</a:t>
            </a:r>
            <a:r>
              <a:rPr lang="en-US" dirty="0" smtClean="0"/>
              <a:t> (NVIDIA DLI slides)</a:t>
            </a:r>
            <a:endParaRPr lang="en-US" dirty="0"/>
          </a:p>
        </p:txBody>
      </p:sp>
    </p:spTree>
    <p:extLst>
      <p:ext uri="{BB962C8B-B14F-4D97-AF65-F5344CB8AC3E}">
        <p14:creationId xmlns:p14="http://schemas.microsoft.com/office/powerpoint/2010/main" val="651465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Example: Traditional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6940"/>
            <a:ext cx="5454316" cy="3179590"/>
          </a:xfrm>
          <a:prstGeom prst="rect">
            <a:avLst/>
          </a:prstGeom>
        </p:spPr>
      </p:pic>
      <p:sp>
        <p:nvSpPr>
          <p:cNvPr id="5" name="Rectangle 4"/>
          <p:cNvSpPr/>
          <p:nvPr/>
        </p:nvSpPr>
        <p:spPr>
          <a:xfrm>
            <a:off x="5157536" y="229166"/>
            <a:ext cx="3681663" cy="3323987"/>
          </a:xfrm>
          <a:prstGeom prst="rect">
            <a:avLst/>
          </a:prstGeom>
        </p:spPr>
        <p:txBody>
          <a:bodyPr wrap="square">
            <a:spAutoFit/>
          </a:bodyPr>
          <a:lstStyle/>
          <a:p>
            <a:pPr marL="342900" indent="-342900" fontAlgn="base">
              <a:buFont typeface="+mj-lt"/>
              <a:buAutoNum type="arabicPeriod"/>
            </a:pPr>
            <a:r>
              <a:rPr lang="en-US" dirty="0">
                <a:solidFill>
                  <a:srgbClr val="333333"/>
                </a:solidFill>
                <a:latin typeface="inherit" charset="0"/>
              </a:rPr>
              <a:t>First you would look at what spam typically looks like. You might notice that some words or phrases (such as “4U,” “credit card,” “free,” and “amazing”) tend to come up a lot in the subject. Perhaps you would also notice a few other patterns in the sender’s name, the email’s body, and so on</a:t>
            </a:r>
            <a:r>
              <a:rPr lang="en-US" dirty="0" smtClean="0">
                <a:solidFill>
                  <a:srgbClr val="333333"/>
                </a:solidFill>
                <a:latin typeface="inherit" charset="0"/>
              </a:rPr>
              <a:t>.</a:t>
            </a:r>
            <a:endParaRPr lang="en-US" dirty="0">
              <a:solidFill>
                <a:srgbClr val="333333"/>
              </a:solidFill>
              <a:latin typeface="inherit" charset="0"/>
            </a:endParaRPr>
          </a:p>
          <a:p>
            <a:pPr marL="342900" indent="-342900" fontAlgn="base">
              <a:buFont typeface="+mj-lt"/>
              <a:buAutoNum type="arabicPeriod"/>
            </a:pPr>
            <a:endParaRPr lang="en-US" dirty="0" smtClean="0">
              <a:solidFill>
                <a:srgbClr val="333333"/>
              </a:solidFill>
              <a:latin typeface="inherit" charset="0"/>
            </a:endParaRPr>
          </a:p>
          <a:p>
            <a:pPr marL="342900" indent="-342900" fontAlgn="base">
              <a:buFont typeface="+mj-lt"/>
              <a:buAutoNum type="arabicPeriod"/>
            </a:pPr>
            <a:r>
              <a:rPr lang="en-US" dirty="0" smtClean="0">
                <a:solidFill>
                  <a:srgbClr val="333333"/>
                </a:solidFill>
                <a:latin typeface="inherit" charset="0"/>
              </a:rPr>
              <a:t>You </a:t>
            </a:r>
            <a:r>
              <a:rPr lang="en-US" dirty="0">
                <a:solidFill>
                  <a:srgbClr val="333333"/>
                </a:solidFill>
                <a:latin typeface="inherit" charset="0"/>
              </a:rPr>
              <a:t>would write a detection algorithm for each of the patterns that you noticed, and your program would flag emails as spam if a number of these patterns are detected</a:t>
            </a:r>
            <a:r>
              <a:rPr lang="en-US" dirty="0" smtClean="0">
                <a:solidFill>
                  <a:srgbClr val="333333"/>
                </a:solidFill>
                <a:latin typeface="inherit" charset="0"/>
              </a:rPr>
              <a:t>.</a:t>
            </a:r>
          </a:p>
          <a:p>
            <a:pPr marL="342900" indent="-342900" fontAlgn="base">
              <a:buFont typeface="+mj-lt"/>
              <a:buAutoNum type="arabicPeriod"/>
            </a:pPr>
            <a:endParaRPr lang="en-US" dirty="0">
              <a:solidFill>
                <a:srgbClr val="333333"/>
              </a:solidFill>
              <a:latin typeface="inherit" charset="0"/>
            </a:endParaRPr>
          </a:p>
          <a:p>
            <a:pPr marL="342900" indent="-342900" fontAlgn="base">
              <a:buFont typeface="+mj-lt"/>
              <a:buAutoNum type="arabicPeriod"/>
            </a:pPr>
            <a:r>
              <a:rPr lang="en-US" dirty="0">
                <a:solidFill>
                  <a:srgbClr val="333333"/>
                </a:solidFill>
                <a:latin typeface="inherit" charset="0"/>
              </a:rPr>
              <a:t>You would test your program, and repeat steps 1 and 2 until it is good enough.</a:t>
            </a:r>
          </a:p>
        </p:txBody>
      </p:sp>
    </p:spTree>
    <p:extLst>
      <p:ext uri="{BB962C8B-B14F-4D97-AF65-F5344CB8AC3E}">
        <p14:creationId xmlns:p14="http://schemas.microsoft.com/office/powerpoint/2010/main" val="116333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way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06" y="1912202"/>
            <a:ext cx="4413584" cy="2685865"/>
          </a:xfrm>
          <a:prstGeom prst="rect">
            <a:avLst/>
          </a:prstGeom>
        </p:spPr>
      </p:pic>
      <p:sp>
        <p:nvSpPr>
          <p:cNvPr id="5" name="Rectangle 4"/>
          <p:cNvSpPr/>
          <p:nvPr/>
        </p:nvSpPr>
        <p:spPr>
          <a:xfrm>
            <a:off x="5815263" y="1327426"/>
            <a:ext cx="3232484" cy="1600438"/>
          </a:xfrm>
          <a:prstGeom prst="rect">
            <a:avLst/>
          </a:prstGeom>
        </p:spPr>
        <p:txBody>
          <a:bodyPr wrap="square">
            <a:spAutoFit/>
          </a:bodyPr>
          <a:lstStyle/>
          <a:p>
            <a:r>
              <a:rPr lang="en-US">
                <a:solidFill>
                  <a:srgbClr val="333333"/>
                </a:solidFill>
                <a:latin typeface="Times New Roman" charset="0"/>
              </a:rPr>
              <a:t>In contrast, a spam filter based on Machine Learning techniques automatically learns which words and phrases are good predictors of spam by detecting unusually frequent patterns of words in the spam examples compared to the ham examples</a:t>
            </a:r>
            <a:endParaRPr lang="en-US"/>
          </a:p>
        </p:txBody>
      </p:sp>
    </p:spTree>
    <p:extLst>
      <p:ext uri="{BB962C8B-B14F-4D97-AF65-F5344CB8AC3E}">
        <p14:creationId xmlns:p14="http://schemas.microsoft.com/office/powerpoint/2010/main" val="115479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be automated</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45" y="1209200"/>
            <a:ext cx="5722202" cy="2779935"/>
          </a:xfrm>
          <a:prstGeom prst="rect">
            <a:avLst/>
          </a:prstGeom>
        </p:spPr>
      </p:pic>
    </p:spTree>
    <p:extLst>
      <p:ext uri="{BB962C8B-B14F-4D97-AF65-F5344CB8AC3E}">
        <p14:creationId xmlns:p14="http://schemas.microsoft.com/office/powerpoint/2010/main" val="1699543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60574" y="1075135"/>
            <a:ext cx="3397711" cy="3851672"/>
          </a:xfrm>
          <a:prstGeom prst="rect">
            <a:avLst/>
          </a:prstGeom>
        </p:spPr>
      </p:pic>
      <p:pic>
        <p:nvPicPr>
          <p:cNvPr id="5" name="Picture 4"/>
          <p:cNvPicPr>
            <a:picLocks noChangeAspect="1"/>
          </p:cNvPicPr>
          <p:nvPr/>
        </p:nvPicPr>
        <p:blipFill>
          <a:blip r:embed="rId3"/>
          <a:stretch>
            <a:fillRect/>
          </a:stretch>
        </p:blipFill>
        <p:spPr>
          <a:xfrm>
            <a:off x="4572000" y="1075135"/>
            <a:ext cx="3353991" cy="3851672"/>
          </a:xfrm>
          <a:prstGeom prst="rect">
            <a:avLst/>
          </a:prstGeom>
        </p:spPr>
      </p:pic>
      <p:sp>
        <p:nvSpPr>
          <p:cNvPr id="8" name="Footer Placeholder 7"/>
          <p:cNvSpPr>
            <a:spLocks noGrp="1"/>
          </p:cNvSpPr>
          <p:nvPr>
            <p:ph type="ftr" sz="quarter" idx="4294967295"/>
          </p:nvPr>
        </p:nvSpPr>
        <p:spPr>
          <a:xfrm>
            <a:off x="3028950" y="4767264"/>
            <a:ext cx="3233305" cy="273844"/>
          </a:xfrm>
          <a:prstGeom prst="rect">
            <a:avLst/>
          </a:prstGeom>
        </p:spPr>
        <p:txBody>
          <a:bodyPr/>
          <a:lstStyle/>
          <a:p>
            <a:r>
              <a:rPr lang="en-US" smtClean="0"/>
              <a:t>© Copyright NilamNur@MANB2153_20172018</a:t>
            </a:r>
            <a:endParaRPr lang="en-US" dirty="0"/>
          </a:p>
        </p:txBody>
      </p:sp>
      <p:sp>
        <p:nvSpPr>
          <p:cNvPr id="9" name="Slide Number Placeholder 8"/>
          <p:cNvSpPr>
            <a:spLocks noGrp="1"/>
          </p:cNvSpPr>
          <p:nvPr>
            <p:ph type="sldNum" sz="quarter" idx="4294967295"/>
          </p:nvPr>
        </p:nvSpPr>
        <p:spPr>
          <a:xfrm>
            <a:off x="8523541" y="4695623"/>
            <a:ext cx="548700" cy="393600"/>
          </a:xfrm>
        </p:spPr>
        <p:txBody>
          <a:bodyPr/>
          <a:lstStyle/>
          <a:p>
            <a:fld id="{7E3BC166-2694-403D-AA8F-F84388288DB1}" type="slidenum">
              <a:rPr lang="en-US" smtClean="0"/>
              <a:pPr/>
              <a:t>24</a:t>
            </a:fld>
            <a:endParaRPr lang="en-US"/>
          </a:p>
        </p:txBody>
      </p:sp>
    </p:spTree>
    <p:extLst>
      <p:ext uri="{BB962C8B-B14F-4D97-AF65-F5344CB8AC3E}">
        <p14:creationId xmlns:p14="http://schemas.microsoft.com/office/powerpoint/2010/main" val="3398582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0443" y="1184896"/>
            <a:ext cx="3265265" cy="701650"/>
          </a:xfrm>
          <a:prstGeom prst="rect">
            <a:avLst/>
          </a:prstGeom>
        </p:spPr>
      </p:pic>
      <p:pic>
        <p:nvPicPr>
          <p:cNvPr id="5" name="Picture 4"/>
          <p:cNvPicPr>
            <a:picLocks noChangeAspect="1"/>
          </p:cNvPicPr>
          <p:nvPr/>
        </p:nvPicPr>
        <p:blipFill>
          <a:blip r:embed="rId3"/>
          <a:stretch>
            <a:fillRect/>
          </a:stretch>
        </p:blipFill>
        <p:spPr>
          <a:xfrm>
            <a:off x="1214152" y="1886546"/>
            <a:ext cx="3357848" cy="2228850"/>
          </a:xfrm>
          <a:prstGeom prst="rect">
            <a:avLst/>
          </a:prstGeom>
        </p:spPr>
      </p:pic>
      <p:pic>
        <p:nvPicPr>
          <p:cNvPr id="6" name="Picture 5"/>
          <p:cNvPicPr>
            <a:picLocks noChangeAspect="1"/>
          </p:cNvPicPr>
          <p:nvPr/>
        </p:nvPicPr>
        <p:blipFill>
          <a:blip r:embed="rId4"/>
          <a:stretch>
            <a:fillRect/>
          </a:stretch>
        </p:blipFill>
        <p:spPr>
          <a:xfrm>
            <a:off x="4710589" y="984350"/>
            <a:ext cx="3035522" cy="594717"/>
          </a:xfrm>
          <a:prstGeom prst="rect">
            <a:avLst/>
          </a:prstGeom>
        </p:spPr>
      </p:pic>
      <p:pic>
        <p:nvPicPr>
          <p:cNvPr id="7" name="Picture 6"/>
          <p:cNvPicPr>
            <a:picLocks noChangeAspect="1"/>
          </p:cNvPicPr>
          <p:nvPr/>
        </p:nvPicPr>
        <p:blipFill>
          <a:blip r:embed="rId5"/>
          <a:stretch>
            <a:fillRect/>
          </a:stretch>
        </p:blipFill>
        <p:spPr>
          <a:xfrm>
            <a:off x="4708018" y="1680270"/>
            <a:ext cx="3062954" cy="2641402"/>
          </a:xfrm>
          <a:prstGeom prst="rect">
            <a:avLst/>
          </a:prstGeom>
        </p:spPr>
      </p:pic>
      <p:sp>
        <p:nvSpPr>
          <p:cNvPr id="10" name="Footer Placeholder 9"/>
          <p:cNvSpPr>
            <a:spLocks noGrp="1"/>
          </p:cNvSpPr>
          <p:nvPr>
            <p:ph type="ftr" sz="quarter" idx="4294967295"/>
          </p:nvPr>
        </p:nvSpPr>
        <p:spPr>
          <a:xfrm>
            <a:off x="3028950" y="4767264"/>
            <a:ext cx="3233305" cy="273844"/>
          </a:xfrm>
          <a:prstGeom prst="rect">
            <a:avLst/>
          </a:prstGeom>
        </p:spPr>
        <p:txBody>
          <a:bodyPr/>
          <a:lstStyle/>
          <a:p>
            <a:r>
              <a:rPr lang="en-US" smtClean="0"/>
              <a:t>© Copyright NilamNur@MANB2153_20172018</a:t>
            </a:r>
            <a:endParaRPr lang="en-US" dirty="0"/>
          </a:p>
        </p:txBody>
      </p:sp>
      <p:sp>
        <p:nvSpPr>
          <p:cNvPr id="11" name="Slide Number Placeholder 10"/>
          <p:cNvSpPr>
            <a:spLocks noGrp="1"/>
          </p:cNvSpPr>
          <p:nvPr>
            <p:ph type="sldNum" sz="quarter" idx="4294967295"/>
          </p:nvPr>
        </p:nvSpPr>
        <p:spPr>
          <a:xfrm>
            <a:off x="8523541" y="4695623"/>
            <a:ext cx="548700" cy="393600"/>
          </a:xfrm>
        </p:spPr>
        <p:txBody>
          <a:bodyPr/>
          <a:lstStyle/>
          <a:p>
            <a:fld id="{7E3BC166-2694-403D-AA8F-F84388288DB1}" type="slidenum">
              <a:rPr lang="en-US" smtClean="0"/>
              <a:pPr/>
              <a:t>25</a:t>
            </a:fld>
            <a:endParaRPr lang="en-US"/>
          </a:p>
        </p:txBody>
      </p:sp>
    </p:spTree>
    <p:extLst>
      <p:ext uri="{BB962C8B-B14F-4D97-AF65-F5344CB8AC3E}">
        <p14:creationId xmlns:p14="http://schemas.microsoft.com/office/powerpoint/2010/main" val="18380021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domains &amp; applications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redshiftzero.github.io/assets/manip/ml_applicat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52145"/>
            <a:ext cx="6817846" cy="385449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4294967295"/>
          </p:nvPr>
        </p:nvSpPr>
        <p:spPr>
          <a:xfrm>
            <a:off x="8523541" y="4695623"/>
            <a:ext cx="548700" cy="393600"/>
          </a:xfrm>
        </p:spPr>
        <p:txBody>
          <a:bodyPr/>
          <a:lstStyle/>
          <a:p>
            <a:fld id="{7E3BC166-2694-403D-AA8F-F84388288DB1}" type="slidenum">
              <a:rPr lang="en-US" smtClean="0"/>
              <a:pPr/>
              <a:t>26</a:t>
            </a:fld>
            <a:endParaRPr lang="en-US"/>
          </a:p>
        </p:txBody>
      </p:sp>
    </p:spTree>
    <p:extLst>
      <p:ext uri="{BB962C8B-B14F-4D97-AF65-F5344CB8AC3E}">
        <p14:creationId xmlns:p14="http://schemas.microsoft.com/office/powerpoint/2010/main" val="18970540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0"/>
            <a:ext cx="6857999" cy="4773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59788" y="127489"/>
            <a:ext cx="4546652" cy="2304092"/>
          </a:xfrm>
          <a:prstGeom prst="rect">
            <a:avLst/>
          </a:prstGeom>
          <a:solidFill>
            <a:schemeClr val="accent4">
              <a:lumMod val="40000"/>
              <a:lumOff val="60000"/>
            </a:schemeClr>
          </a:solidFill>
        </p:spPr>
        <p:txBody>
          <a:bodyPr wrap="square" rtlCol="0">
            <a:spAutoFit/>
          </a:bodyPr>
          <a:lstStyle/>
          <a:p>
            <a:pPr algn="just"/>
            <a:r>
              <a:rPr lang="en-US" sz="2100" dirty="0">
                <a:latin typeface="Arial" panose="020B0604020202020204" pitchFamily="34" charset="0"/>
                <a:cs typeface="Arial" panose="020B0604020202020204" pitchFamily="34" charset="0"/>
              </a:rPr>
              <a:t>“At the highest level, machine learning is about understanding the world through data. Anything you can think of – public, policy, finance, automobiles ad robotic for example– there’s a role for machine learning”</a:t>
            </a:r>
          </a:p>
          <a:p>
            <a:pPr algn="r"/>
            <a:r>
              <a:rPr lang="en-US" sz="591" dirty="0" err="1">
                <a:latin typeface="Arial" panose="020B0604020202020204" pitchFamily="34" charset="0"/>
                <a:cs typeface="Arial" panose="020B0604020202020204" pitchFamily="34" charset="0"/>
              </a:rPr>
              <a:t>Geofrey</a:t>
            </a:r>
            <a:r>
              <a:rPr lang="en-US" sz="591" dirty="0">
                <a:latin typeface="Arial" panose="020B0604020202020204" pitchFamily="34" charset="0"/>
                <a:cs typeface="Arial" panose="020B0604020202020204" pitchFamily="34" charset="0"/>
              </a:rPr>
              <a:t> Gordon</a:t>
            </a:r>
          </a:p>
          <a:p>
            <a:pPr algn="r"/>
            <a:r>
              <a:rPr lang="en-US" sz="591" dirty="0">
                <a:latin typeface="Arial" panose="020B0604020202020204" pitchFamily="34" charset="0"/>
                <a:cs typeface="Arial" panose="020B0604020202020204" pitchFamily="34" charset="0"/>
              </a:rPr>
              <a:t>Carnegie Mellon </a:t>
            </a:r>
            <a:r>
              <a:rPr lang="en-US" sz="591" dirty="0" err="1">
                <a:latin typeface="Arial" panose="020B0604020202020204" pitchFamily="34" charset="0"/>
                <a:cs typeface="Arial" panose="020B0604020202020204" pitchFamily="34" charset="0"/>
              </a:rPr>
              <a:t>Univeristy</a:t>
            </a:r>
            <a:endParaRPr lang="en-US" sz="591" dirty="0">
              <a:latin typeface="Arial" panose="020B0604020202020204" pitchFamily="34" charset="0"/>
              <a:cs typeface="Arial" panose="020B0604020202020204" pitchFamily="34" charset="0"/>
            </a:endParaRPr>
          </a:p>
          <a:p>
            <a:pPr algn="r"/>
            <a:r>
              <a:rPr lang="en-US" sz="591" dirty="0">
                <a:latin typeface="Arial" panose="020B0604020202020204" pitchFamily="34" charset="0"/>
                <a:cs typeface="Arial" panose="020B0604020202020204" pitchFamily="34" charset="0"/>
              </a:rPr>
              <a:t>Machine Learning Department</a:t>
            </a:r>
          </a:p>
        </p:txBody>
      </p:sp>
      <p:sp>
        <p:nvSpPr>
          <p:cNvPr id="7" name="Footer Placeholder 6"/>
          <p:cNvSpPr>
            <a:spLocks noGrp="1"/>
          </p:cNvSpPr>
          <p:nvPr>
            <p:ph type="ftr" sz="quarter" idx="4294967295"/>
          </p:nvPr>
        </p:nvSpPr>
        <p:spPr>
          <a:xfrm>
            <a:off x="3028950" y="4767264"/>
            <a:ext cx="3233305" cy="273844"/>
          </a:xfrm>
          <a:prstGeom prst="rect">
            <a:avLst/>
          </a:prstGeom>
        </p:spPr>
        <p:txBody>
          <a:bodyPr/>
          <a:lstStyle/>
          <a:p>
            <a:r>
              <a:rPr lang="en-US" smtClean="0"/>
              <a:t>© Copyright NilamNur@MANB2153_20172018</a:t>
            </a:r>
            <a:endParaRPr lang="en-US" dirty="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27</a:t>
            </a:fld>
            <a:endParaRPr lang="en-US"/>
          </a:p>
        </p:txBody>
      </p:sp>
    </p:spTree>
    <p:extLst>
      <p:ext uri="{BB962C8B-B14F-4D97-AF65-F5344CB8AC3E}">
        <p14:creationId xmlns:p14="http://schemas.microsoft.com/office/powerpoint/2010/main" val="311423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it is done?</a:t>
            </a:r>
            <a:br>
              <a:rPr lang="en-US" dirty="0" smtClean="0"/>
            </a:br>
            <a:r>
              <a:rPr lang="en-US" sz="3000" dirty="0"/>
              <a:t>The Machine Learning Framework</a:t>
            </a:r>
          </a:p>
        </p:txBody>
      </p:sp>
      <p:sp>
        <p:nvSpPr>
          <p:cNvPr id="3" name="Content Placeholder 2"/>
          <p:cNvSpPr>
            <a:spLocks noGrp="1"/>
          </p:cNvSpPr>
          <p:nvPr>
            <p:ph idx="1"/>
          </p:nvPr>
        </p:nvSpPr>
        <p:spPr/>
        <p:txBody>
          <a:bodyPr/>
          <a:lstStyle/>
          <a:p>
            <a:r>
              <a:rPr lang="en-US" dirty="0" smtClean="0"/>
              <a:t>Apply a prediction function to a feature representation of the image to get the desired output</a:t>
            </a:r>
            <a:endParaRPr lang="en-US" dirty="0"/>
          </a:p>
        </p:txBody>
      </p:sp>
      <p:pic>
        <p:nvPicPr>
          <p:cNvPr id="4" name="Picture 3"/>
          <p:cNvPicPr>
            <a:picLocks noChangeAspect="1"/>
          </p:cNvPicPr>
          <p:nvPr/>
        </p:nvPicPr>
        <p:blipFill>
          <a:blip r:embed="rId2"/>
          <a:stretch>
            <a:fillRect/>
          </a:stretch>
        </p:blipFill>
        <p:spPr>
          <a:xfrm>
            <a:off x="2388299" y="2460165"/>
            <a:ext cx="3571875" cy="1978819"/>
          </a:xfrm>
          <a:prstGeom prst="rect">
            <a:avLst/>
          </a:prstGeom>
        </p:spPr>
      </p:pic>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28</a:t>
            </a:fld>
            <a:endParaRPr lang="en-US"/>
          </a:p>
        </p:txBody>
      </p:sp>
    </p:spTree>
    <p:extLst>
      <p:ext uri="{BB962C8B-B14F-4D97-AF65-F5344CB8AC3E}">
        <p14:creationId xmlns:p14="http://schemas.microsoft.com/office/powerpoint/2010/main" val="47957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solidFill>
                  <a:schemeClr val="bg1"/>
                </a:solidFill>
              </a:rPr>
              <a:t>The Machine Learning Framework</a:t>
            </a:r>
          </a:p>
        </p:txBody>
      </p:sp>
      <p:sp>
        <p:nvSpPr>
          <p:cNvPr id="4" name="object 2"/>
          <p:cNvSpPr txBox="1"/>
          <p:nvPr/>
        </p:nvSpPr>
        <p:spPr>
          <a:xfrm>
            <a:off x="3755613" y="1181101"/>
            <a:ext cx="1694021" cy="646331"/>
          </a:xfrm>
          <a:prstGeom prst="rect">
            <a:avLst/>
          </a:prstGeom>
        </p:spPr>
        <p:txBody>
          <a:bodyPr vert="horz" wrap="square" lIns="0" tIns="0" rIns="0" bIns="0" rtlCol="0">
            <a:spAutoFit/>
          </a:bodyPr>
          <a:lstStyle/>
          <a:p>
            <a:pPr marL="9525">
              <a:tabLst>
                <a:tab pos="883920" algn="l"/>
              </a:tabLst>
            </a:pPr>
            <a:r>
              <a:rPr sz="4200" dirty="0">
                <a:solidFill>
                  <a:schemeClr val="bg1"/>
                </a:solidFill>
              </a:rPr>
              <a:t>y</a:t>
            </a:r>
            <a:r>
              <a:rPr sz="4200" spc="-4" dirty="0">
                <a:solidFill>
                  <a:schemeClr val="bg1"/>
                </a:solidFill>
              </a:rPr>
              <a:t> </a:t>
            </a:r>
            <a:r>
              <a:rPr sz="4200" dirty="0">
                <a:solidFill>
                  <a:schemeClr val="bg1"/>
                </a:solidFill>
              </a:rPr>
              <a:t>=	</a:t>
            </a:r>
            <a:r>
              <a:rPr sz="4200" spc="-4" dirty="0">
                <a:solidFill>
                  <a:schemeClr val="bg1"/>
                </a:solidFill>
              </a:rPr>
              <a:t>f</a:t>
            </a:r>
            <a:r>
              <a:rPr sz="4200" dirty="0">
                <a:solidFill>
                  <a:schemeClr val="bg1"/>
                </a:solidFill>
              </a:rPr>
              <a:t>(</a:t>
            </a:r>
            <a:r>
              <a:rPr sz="4200" b="1" dirty="0">
                <a:solidFill>
                  <a:schemeClr val="bg1"/>
                </a:solidFill>
              </a:rPr>
              <a:t>x</a:t>
            </a:r>
            <a:r>
              <a:rPr sz="4200" dirty="0">
                <a:solidFill>
                  <a:schemeClr val="bg1"/>
                </a:solidFill>
              </a:rPr>
              <a:t>)</a:t>
            </a:r>
            <a:endParaRPr sz="4200">
              <a:solidFill>
                <a:schemeClr val="bg1"/>
              </a:solidFill>
            </a:endParaRPr>
          </a:p>
        </p:txBody>
      </p:sp>
      <p:sp>
        <p:nvSpPr>
          <p:cNvPr id="5" name="object 3"/>
          <p:cNvSpPr txBox="1"/>
          <p:nvPr/>
        </p:nvSpPr>
        <p:spPr>
          <a:xfrm>
            <a:off x="1430655" y="3297692"/>
            <a:ext cx="5987415" cy="1198533"/>
          </a:xfrm>
          <a:prstGeom prst="rect">
            <a:avLst/>
          </a:prstGeom>
        </p:spPr>
        <p:txBody>
          <a:bodyPr vert="horz" wrap="square" lIns="0" tIns="0" rIns="0" bIns="0" rtlCol="0">
            <a:spAutoFit/>
          </a:bodyPr>
          <a:lstStyle/>
          <a:p>
            <a:pPr marL="266700" marR="3810" indent="-257175">
              <a:lnSpc>
                <a:spcPct val="90400"/>
              </a:lnSpc>
              <a:buFont typeface="Arial"/>
              <a:buChar char="•"/>
              <a:tabLst>
                <a:tab pos="266224" algn="l"/>
                <a:tab pos="266700" algn="l"/>
              </a:tabLst>
            </a:pPr>
            <a:r>
              <a:rPr sz="1650" b="1" spc="-11" dirty="0">
                <a:solidFill>
                  <a:schemeClr val="bg1"/>
                </a:solidFill>
              </a:rPr>
              <a:t>Training: </a:t>
            </a:r>
            <a:r>
              <a:rPr sz="1650" dirty="0">
                <a:solidFill>
                  <a:schemeClr val="bg1"/>
                </a:solidFill>
              </a:rPr>
              <a:t>given a </a:t>
            </a:r>
            <a:r>
              <a:rPr sz="1650" i="1" dirty="0">
                <a:solidFill>
                  <a:schemeClr val="bg1"/>
                </a:solidFill>
              </a:rPr>
              <a:t>training set </a:t>
            </a:r>
            <a:r>
              <a:rPr sz="1650" dirty="0">
                <a:solidFill>
                  <a:schemeClr val="bg1"/>
                </a:solidFill>
              </a:rPr>
              <a:t>of labeled examples {(</a:t>
            </a:r>
            <a:r>
              <a:rPr sz="1650" b="1" dirty="0">
                <a:solidFill>
                  <a:schemeClr val="bg1"/>
                </a:solidFill>
              </a:rPr>
              <a:t>x</a:t>
            </a:r>
            <a:r>
              <a:rPr sz="1631" baseline="-21072" dirty="0">
                <a:solidFill>
                  <a:schemeClr val="bg1"/>
                </a:solidFill>
              </a:rPr>
              <a:t>1</a:t>
            </a:r>
            <a:r>
              <a:rPr sz="1650" dirty="0">
                <a:solidFill>
                  <a:schemeClr val="bg1"/>
                </a:solidFill>
              </a:rPr>
              <a:t>,y</a:t>
            </a:r>
            <a:r>
              <a:rPr sz="1631" baseline="-21072" dirty="0">
                <a:solidFill>
                  <a:schemeClr val="bg1"/>
                </a:solidFill>
              </a:rPr>
              <a:t>1</a:t>
            </a:r>
            <a:r>
              <a:rPr sz="1650" dirty="0">
                <a:solidFill>
                  <a:schemeClr val="bg1"/>
                </a:solidFill>
              </a:rPr>
              <a:t>),</a:t>
            </a:r>
            <a:r>
              <a:rPr sz="1650" spc="-64" dirty="0">
                <a:solidFill>
                  <a:schemeClr val="bg1"/>
                </a:solidFill>
              </a:rPr>
              <a:t> </a:t>
            </a:r>
            <a:r>
              <a:rPr sz="1650" dirty="0">
                <a:solidFill>
                  <a:schemeClr val="bg1"/>
                </a:solidFill>
              </a:rPr>
              <a:t>…,  (</a:t>
            </a:r>
            <a:r>
              <a:rPr sz="1650" b="1" dirty="0">
                <a:solidFill>
                  <a:schemeClr val="bg1"/>
                </a:solidFill>
              </a:rPr>
              <a:t>x</a:t>
            </a:r>
            <a:r>
              <a:rPr sz="1631" baseline="-21072" dirty="0">
                <a:solidFill>
                  <a:schemeClr val="bg1"/>
                </a:solidFill>
              </a:rPr>
              <a:t>N</a:t>
            </a:r>
            <a:r>
              <a:rPr sz="1650" dirty="0">
                <a:solidFill>
                  <a:schemeClr val="bg1"/>
                </a:solidFill>
              </a:rPr>
              <a:t>,y</a:t>
            </a:r>
            <a:r>
              <a:rPr sz="1631" baseline="-21072" dirty="0">
                <a:solidFill>
                  <a:schemeClr val="bg1"/>
                </a:solidFill>
              </a:rPr>
              <a:t>N</a:t>
            </a:r>
            <a:r>
              <a:rPr sz="1650" dirty="0">
                <a:solidFill>
                  <a:schemeClr val="bg1"/>
                </a:solidFill>
              </a:rPr>
              <a:t>)}, estimate the prediction function f by minimizing the  prediction error on the training</a:t>
            </a:r>
            <a:r>
              <a:rPr sz="1650" spc="-75" dirty="0">
                <a:solidFill>
                  <a:schemeClr val="bg1"/>
                </a:solidFill>
              </a:rPr>
              <a:t> </a:t>
            </a:r>
            <a:r>
              <a:rPr sz="1650" dirty="0">
                <a:solidFill>
                  <a:schemeClr val="bg1"/>
                </a:solidFill>
              </a:rPr>
              <a:t>set</a:t>
            </a:r>
            <a:endParaRPr sz="1650">
              <a:solidFill>
                <a:schemeClr val="bg1"/>
              </a:solidFill>
            </a:endParaRPr>
          </a:p>
          <a:p>
            <a:pPr marL="266700" marR="255746" indent="-257175">
              <a:lnSpc>
                <a:spcPts val="1777"/>
              </a:lnSpc>
              <a:spcBef>
                <a:spcPts val="443"/>
              </a:spcBef>
              <a:buFont typeface="Arial"/>
              <a:buChar char="•"/>
              <a:tabLst>
                <a:tab pos="266224" algn="l"/>
                <a:tab pos="266700" algn="l"/>
              </a:tabLst>
            </a:pPr>
            <a:r>
              <a:rPr sz="1650" b="1" spc="-19" dirty="0">
                <a:solidFill>
                  <a:schemeClr val="bg1"/>
                </a:solidFill>
              </a:rPr>
              <a:t>Testing: </a:t>
            </a:r>
            <a:r>
              <a:rPr sz="1650" dirty="0">
                <a:solidFill>
                  <a:schemeClr val="bg1"/>
                </a:solidFill>
              </a:rPr>
              <a:t>apply f to a never before seen </a:t>
            </a:r>
            <a:r>
              <a:rPr sz="1650" i="1" dirty="0">
                <a:solidFill>
                  <a:schemeClr val="bg1"/>
                </a:solidFill>
              </a:rPr>
              <a:t>test example </a:t>
            </a:r>
            <a:r>
              <a:rPr sz="1650" b="1" dirty="0">
                <a:solidFill>
                  <a:schemeClr val="bg1"/>
                </a:solidFill>
              </a:rPr>
              <a:t>x</a:t>
            </a:r>
            <a:r>
              <a:rPr sz="1650" b="1" spc="-45" dirty="0">
                <a:solidFill>
                  <a:schemeClr val="bg1"/>
                </a:solidFill>
              </a:rPr>
              <a:t> </a:t>
            </a:r>
            <a:r>
              <a:rPr sz="1650" spc="-4" dirty="0">
                <a:solidFill>
                  <a:schemeClr val="bg1"/>
                </a:solidFill>
              </a:rPr>
              <a:t>and  </a:t>
            </a:r>
            <a:r>
              <a:rPr sz="1650" dirty="0">
                <a:solidFill>
                  <a:schemeClr val="bg1"/>
                </a:solidFill>
              </a:rPr>
              <a:t>output the predicted value y =</a:t>
            </a:r>
            <a:r>
              <a:rPr sz="1650" spc="-83" dirty="0">
                <a:solidFill>
                  <a:schemeClr val="bg1"/>
                </a:solidFill>
              </a:rPr>
              <a:t> </a:t>
            </a:r>
            <a:r>
              <a:rPr sz="1650" dirty="0">
                <a:solidFill>
                  <a:schemeClr val="bg1"/>
                </a:solidFill>
              </a:rPr>
              <a:t>f(</a:t>
            </a:r>
            <a:r>
              <a:rPr sz="1650" b="1" dirty="0">
                <a:solidFill>
                  <a:schemeClr val="bg1"/>
                </a:solidFill>
              </a:rPr>
              <a:t>x</a:t>
            </a:r>
            <a:r>
              <a:rPr sz="1650" dirty="0">
                <a:solidFill>
                  <a:schemeClr val="bg1"/>
                </a:solidFill>
              </a:rPr>
              <a:t>)</a:t>
            </a:r>
            <a:endParaRPr sz="1650">
              <a:solidFill>
                <a:schemeClr val="bg1"/>
              </a:solidFill>
            </a:endParaRPr>
          </a:p>
        </p:txBody>
      </p:sp>
      <p:sp>
        <p:nvSpPr>
          <p:cNvPr id="6" name="object 4"/>
          <p:cNvSpPr/>
          <p:nvPr/>
        </p:nvSpPr>
        <p:spPr>
          <a:xfrm>
            <a:off x="3829050" y="1963195"/>
            <a:ext cx="1429" cy="494348"/>
          </a:xfrm>
          <a:custGeom>
            <a:avLst/>
            <a:gdLst/>
            <a:ahLst/>
            <a:cxnLst/>
            <a:rect l="l" t="t" r="r" b="b"/>
            <a:pathLst>
              <a:path w="1904" h="659129">
                <a:moveTo>
                  <a:pt x="0" y="659006"/>
                </a:moveTo>
                <a:lnTo>
                  <a:pt x="1529" y="0"/>
                </a:lnTo>
              </a:path>
            </a:pathLst>
          </a:custGeom>
          <a:ln w="9524">
            <a:solidFill>
              <a:srgbClr val="FF2600"/>
            </a:solidFill>
          </a:ln>
        </p:spPr>
        <p:txBody>
          <a:bodyPr wrap="square" lIns="0" tIns="0" rIns="0" bIns="0" rtlCol="0"/>
          <a:lstStyle/>
          <a:p>
            <a:endParaRPr sz="1050">
              <a:solidFill>
                <a:schemeClr val="bg1"/>
              </a:solidFill>
            </a:endParaRPr>
          </a:p>
        </p:txBody>
      </p:sp>
      <p:sp>
        <p:nvSpPr>
          <p:cNvPr id="7" name="object 5"/>
          <p:cNvSpPr/>
          <p:nvPr/>
        </p:nvSpPr>
        <p:spPr>
          <a:xfrm>
            <a:off x="3785844" y="1944291"/>
            <a:ext cx="88583" cy="87154"/>
          </a:xfrm>
          <a:custGeom>
            <a:avLst/>
            <a:gdLst/>
            <a:ahLst/>
            <a:cxnLst/>
            <a:rect l="l" t="t" r="r" b="b"/>
            <a:pathLst>
              <a:path w="118110" h="116205">
                <a:moveTo>
                  <a:pt x="88442" y="50406"/>
                </a:moveTo>
                <a:lnTo>
                  <a:pt x="59080" y="50406"/>
                </a:lnTo>
                <a:lnTo>
                  <a:pt x="95948" y="113944"/>
                </a:lnTo>
                <a:lnTo>
                  <a:pt x="103720" y="116014"/>
                </a:lnTo>
                <a:lnTo>
                  <a:pt x="115849" y="108978"/>
                </a:lnTo>
                <a:lnTo>
                  <a:pt x="117919" y="101206"/>
                </a:lnTo>
                <a:lnTo>
                  <a:pt x="88442" y="50406"/>
                </a:lnTo>
                <a:close/>
              </a:path>
              <a:path w="118110" h="116205">
                <a:moveTo>
                  <a:pt x="59194" y="0"/>
                </a:moveTo>
                <a:lnTo>
                  <a:pt x="0" y="100926"/>
                </a:lnTo>
                <a:lnTo>
                  <a:pt x="2032" y="108712"/>
                </a:lnTo>
                <a:lnTo>
                  <a:pt x="14135" y="115811"/>
                </a:lnTo>
                <a:lnTo>
                  <a:pt x="21920" y="113779"/>
                </a:lnTo>
                <a:lnTo>
                  <a:pt x="59080" y="50406"/>
                </a:lnTo>
                <a:lnTo>
                  <a:pt x="88442" y="50406"/>
                </a:lnTo>
                <a:lnTo>
                  <a:pt x="59194" y="0"/>
                </a:lnTo>
                <a:close/>
              </a:path>
            </a:pathLst>
          </a:custGeom>
          <a:solidFill>
            <a:srgbClr val="FF2600"/>
          </a:solidFill>
        </p:spPr>
        <p:txBody>
          <a:bodyPr wrap="square" lIns="0" tIns="0" rIns="0" bIns="0" rtlCol="0"/>
          <a:lstStyle/>
          <a:p>
            <a:endParaRPr sz="1050">
              <a:solidFill>
                <a:schemeClr val="bg1"/>
              </a:solidFill>
            </a:endParaRPr>
          </a:p>
        </p:txBody>
      </p:sp>
      <p:sp>
        <p:nvSpPr>
          <p:cNvPr id="8" name="object 6"/>
          <p:cNvSpPr/>
          <p:nvPr/>
        </p:nvSpPr>
        <p:spPr>
          <a:xfrm>
            <a:off x="4685110" y="1963195"/>
            <a:ext cx="2381" cy="495776"/>
          </a:xfrm>
          <a:custGeom>
            <a:avLst/>
            <a:gdLst/>
            <a:ahLst/>
            <a:cxnLst/>
            <a:rect l="l" t="t" r="r" b="b"/>
            <a:pathLst>
              <a:path w="3175" h="661035">
                <a:moveTo>
                  <a:pt x="0" y="660594"/>
                </a:moveTo>
                <a:lnTo>
                  <a:pt x="3058" y="0"/>
                </a:lnTo>
              </a:path>
            </a:pathLst>
          </a:custGeom>
          <a:ln w="9524">
            <a:solidFill>
              <a:srgbClr val="FF2600"/>
            </a:solidFill>
          </a:ln>
        </p:spPr>
        <p:txBody>
          <a:bodyPr wrap="square" lIns="0" tIns="0" rIns="0" bIns="0" rtlCol="0"/>
          <a:lstStyle/>
          <a:p>
            <a:endParaRPr sz="1050">
              <a:solidFill>
                <a:schemeClr val="bg1"/>
              </a:solidFill>
            </a:endParaRPr>
          </a:p>
        </p:txBody>
      </p:sp>
      <p:sp>
        <p:nvSpPr>
          <p:cNvPr id="9" name="object 7"/>
          <p:cNvSpPr/>
          <p:nvPr/>
        </p:nvSpPr>
        <p:spPr>
          <a:xfrm>
            <a:off x="4642923" y="1944291"/>
            <a:ext cx="88583" cy="87154"/>
          </a:xfrm>
          <a:custGeom>
            <a:avLst/>
            <a:gdLst/>
            <a:ahLst/>
            <a:cxnLst/>
            <a:rect l="l" t="t" r="r" b="b"/>
            <a:pathLst>
              <a:path w="118110" h="116205">
                <a:moveTo>
                  <a:pt x="88514" y="50406"/>
                </a:moveTo>
                <a:lnTo>
                  <a:pt x="59194" y="50406"/>
                </a:lnTo>
                <a:lnTo>
                  <a:pt x="95910" y="114033"/>
                </a:lnTo>
                <a:lnTo>
                  <a:pt x="103670" y="116116"/>
                </a:lnTo>
                <a:lnTo>
                  <a:pt x="115823" y="109105"/>
                </a:lnTo>
                <a:lnTo>
                  <a:pt x="117906" y="101333"/>
                </a:lnTo>
                <a:lnTo>
                  <a:pt x="88514" y="50406"/>
                </a:lnTo>
                <a:close/>
              </a:path>
              <a:path w="118110" h="116205">
                <a:moveTo>
                  <a:pt x="59423" y="0"/>
                </a:moveTo>
                <a:lnTo>
                  <a:pt x="0" y="100787"/>
                </a:lnTo>
                <a:lnTo>
                  <a:pt x="2019" y="108572"/>
                </a:lnTo>
                <a:lnTo>
                  <a:pt x="14096" y="115697"/>
                </a:lnTo>
                <a:lnTo>
                  <a:pt x="21882" y="113690"/>
                </a:lnTo>
                <a:lnTo>
                  <a:pt x="59194" y="50406"/>
                </a:lnTo>
                <a:lnTo>
                  <a:pt x="88514" y="50406"/>
                </a:lnTo>
                <a:lnTo>
                  <a:pt x="59423" y="0"/>
                </a:lnTo>
                <a:close/>
              </a:path>
            </a:pathLst>
          </a:custGeom>
          <a:solidFill>
            <a:srgbClr val="FF2600"/>
          </a:solidFill>
        </p:spPr>
        <p:txBody>
          <a:bodyPr wrap="square" lIns="0" tIns="0" rIns="0" bIns="0" rtlCol="0"/>
          <a:lstStyle/>
          <a:p>
            <a:endParaRPr sz="1050">
              <a:solidFill>
                <a:schemeClr val="bg1"/>
              </a:solidFill>
            </a:endParaRPr>
          </a:p>
        </p:txBody>
      </p:sp>
      <p:sp>
        <p:nvSpPr>
          <p:cNvPr id="10" name="object 8"/>
          <p:cNvSpPr/>
          <p:nvPr/>
        </p:nvSpPr>
        <p:spPr>
          <a:xfrm>
            <a:off x="5158623" y="1954443"/>
            <a:ext cx="671036" cy="503396"/>
          </a:xfrm>
          <a:custGeom>
            <a:avLst/>
            <a:gdLst/>
            <a:ahLst/>
            <a:cxnLst/>
            <a:rect l="l" t="t" r="r" b="b"/>
            <a:pathLst>
              <a:path w="894714" h="671195">
                <a:moveTo>
                  <a:pt x="894236" y="670676"/>
                </a:moveTo>
                <a:lnTo>
                  <a:pt x="0" y="0"/>
                </a:lnTo>
              </a:path>
            </a:pathLst>
          </a:custGeom>
          <a:ln w="9524">
            <a:solidFill>
              <a:srgbClr val="FF2600"/>
            </a:solidFill>
          </a:ln>
        </p:spPr>
        <p:txBody>
          <a:bodyPr wrap="square" lIns="0" tIns="0" rIns="0" bIns="0" rtlCol="0"/>
          <a:lstStyle/>
          <a:p>
            <a:endParaRPr sz="1050">
              <a:solidFill>
                <a:schemeClr val="bg1"/>
              </a:solidFill>
            </a:endParaRPr>
          </a:p>
        </p:txBody>
      </p:sp>
      <p:sp>
        <p:nvSpPr>
          <p:cNvPr id="11" name="object 9"/>
          <p:cNvSpPr/>
          <p:nvPr/>
        </p:nvSpPr>
        <p:spPr>
          <a:xfrm>
            <a:off x="5143500" y="1943100"/>
            <a:ext cx="90964" cy="83344"/>
          </a:xfrm>
          <a:custGeom>
            <a:avLst/>
            <a:gdLst/>
            <a:ahLst/>
            <a:cxnLst/>
            <a:rect l="l" t="t" r="r" b="b"/>
            <a:pathLst>
              <a:path w="121285" h="111125">
                <a:moveTo>
                  <a:pt x="0" y="0"/>
                </a:moveTo>
                <a:lnTo>
                  <a:pt x="45478" y="107797"/>
                </a:lnTo>
                <a:lnTo>
                  <a:pt x="52920" y="110832"/>
                </a:lnTo>
                <a:lnTo>
                  <a:pt x="65849" y="105384"/>
                </a:lnTo>
                <a:lnTo>
                  <a:pt x="68884" y="97929"/>
                </a:lnTo>
                <a:lnTo>
                  <a:pt x="40322" y="30251"/>
                </a:lnTo>
                <a:lnTo>
                  <a:pt x="120000" y="30251"/>
                </a:lnTo>
                <a:lnTo>
                  <a:pt x="121221" y="19773"/>
                </a:lnTo>
                <a:lnTo>
                  <a:pt x="116217" y="13474"/>
                </a:lnTo>
                <a:lnTo>
                  <a:pt x="0" y="0"/>
                </a:lnTo>
                <a:close/>
              </a:path>
              <a:path w="121285" h="111125">
                <a:moveTo>
                  <a:pt x="120000" y="30251"/>
                </a:moveTo>
                <a:lnTo>
                  <a:pt x="40322" y="30251"/>
                </a:lnTo>
                <a:lnTo>
                  <a:pt x="113296" y="38709"/>
                </a:lnTo>
                <a:lnTo>
                  <a:pt x="119595" y="33718"/>
                </a:lnTo>
                <a:lnTo>
                  <a:pt x="120000" y="30251"/>
                </a:lnTo>
                <a:close/>
              </a:path>
            </a:pathLst>
          </a:custGeom>
          <a:solidFill>
            <a:srgbClr val="FF2600"/>
          </a:solidFill>
        </p:spPr>
        <p:txBody>
          <a:bodyPr wrap="square" lIns="0" tIns="0" rIns="0" bIns="0" rtlCol="0"/>
          <a:lstStyle/>
          <a:p>
            <a:endParaRPr sz="1050">
              <a:solidFill>
                <a:schemeClr val="bg1"/>
              </a:solidFill>
            </a:endParaRPr>
          </a:p>
        </p:txBody>
      </p:sp>
      <p:sp>
        <p:nvSpPr>
          <p:cNvPr id="12" name="object 10"/>
          <p:cNvSpPr txBox="1"/>
          <p:nvPr/>
        </p:nvSpPr>
        <p:spPr>
          <a:xfrm>
            <a:off x="3611881" y="2491740"/>
            <a:ext cx="495776" cy="207749"/>
          </a:xfrm>
          <a:prstGeom prst="rect">
            <a:avLst/>
          </a:prstGeom>
        </p:spPr>
        <p:txBody>
          <a:bodyPr vert="horz" wrap="square" lIns="0" tIns="0" rIns="0" bIns="0" rtlCol="0">
            <a:spAutoFit/>
          </a:bodyPr>
          <a:lstStyle/>
          <a:p>
            <a:pPr marL="9525"/>
            <a:r>
              <a:rPr sz="1350" spc="-4" dirty="0">
                <a:solidFill>
                  <a:schemeClr val="bg1"/>
                </a:solidFill>
              </a:rPr>
              <a:t>output</a:t>
            </a:r>
            <a:endParaRPr sz="1350">
              <a:solidFill>
                <a:schemeClr val="bg1"/>
              </a:solidFill>
            </a:endParaRPr>
          </a:p>
        </p:txBody>
      </p:sp>
      <p:sp>
        <p:nvSpPr>
          <p:cNvPr id="13" name="object 11"/>
          <p:cNvSpPr txBox="1"/>
          <p:nvPr/>
        </p:nvSpPr>
        <p:spPr>
          <a:xfrm>
            <a:off x="4340320" y="2503170"/>
            <a:ext cx="762476" cy="410369"/>
          </a:xfrm>
          <a:prstGeom prst="rect">
            <a:avLst/>
          </a:prstGeom>
        </p:spPr>
        <p:txBody>
          <a:bodyPr vert="horz" wrap="square" lIns="0" tIns="0" rIns="0" bIns="0" rtlCol="0">
            <a:spAutoFit/>
          </a:bodyPr>
          <a:lstStyle/>
          <a:p>
            <a:pPr marL="80963" marR="3810" indent="-71914">
              <a:lnSpc>
                <a:spcPts val="1575"/>
              </a:lnSpc>
            </a:pPr>
            <a:r>
              <a:rPr sz="1350" dirty="0">
                <a:solidFill>
                  <a:schemeClr val="bg1"/>
                </a:solidFill>
              </a:rPr>
              <a:t>prediction  function</a:t>
            </a:r>
            <a:endParaRPr sz="1350">
              <a:solidFill>
                <a:schemeClr val="bg1"/>
              </a:solidFill>
            </a:endParaRPr>
          </a:p>
        </p:txBody>
      </p:sp>
      <p:sp>
        <p:nvSpPr>
          <p:cNvPr id="14" name="object 12"/>
          <p:cNvSpPr txBox="1"/>
          <p:nvPr/>
        </p:nvSpPr>
        <p:spPr>
          <a:xfrm>
            <a:off x="5559557" y="2503170"/>
            <a:ext cx="552926" cy="410369"/>
          </a:xfrm>
          <a:prstGeom prst="rect">
            <a:avLst/>
          </a:prstGeom>
        </p:spPr>
        <p:txBody>
          <a:bodyPr vert="horz" wrap="square" lIns="0" tIns="0" rIns="0" bIns="0" rtlCol="0">
            <a:spAutoFit/>
          </a:bodyPr>
          <a:lstStyle/>
          <a:p>
            <a:pPr marL="9525" marR="3810" indent="28575">
              <a:lnSpc>
                <a:spcPts val="1575"/>
              </a:lnSpc>
            </a:pPr>
            <a:r>
              <a:rPr sz="1350" dirty="0">
                <a:solidFill>
                  <a:schemeClr val="bg1"/>
                </a:solidFill>
              </a:rPr>
              <a:t>Image  feature</a:t>
            </a:r>
            <a:endParaRPr sz="1350">
              <a:solidFill>
                <a:schemeClr val="bg1"/>
              </a:solidFill>
            </a:endParaRPr>
          </a:p>
        </p:txBody>
      </p:sp>
      <p:sp>
        <p:nvSpPr>
          <p:cNvPr id="17" name="Slide Number Placeholder 16"/>
          <p:cNvSpPr>
            <a:spLocks noGrp="1"/>
          </p:cNvSpPr>
          <p:nvPr>
            <p:ph type="sldNum" sz="quarter" idx="4294967295"/>
          </p:nvPr>
        </p:nvSpPr>
        <p:spPr>
          <a:xfrm>
            <a:off x="8523541" y="4695623"/>
            <a:ext cx="548700" cy="393600"/>
          </a:xfrm>
        </p:spPr>
        <p:txBody>
          <a:bodyPr/>
          <a:lstStyle/>
          <a:p>
            <a:fld id="{7E3BC166-2694-403D-AA8F-F84388288DB1}" type="slidenum">
              <a:rPr lang="en-US" smtClean="0">
                <a:solidFill>
                  <a:schemeClr val="bg1"/>
                </a:solidFill>
              </a:rPr>
              <a:pPr/>
              <a:t>29</a:t>
            </a:fld>
            <a:endParaRPr lang="en-US">
              <a:solidFill>
                <a:schemeClr val="bg1"/>
              </a:solidFill>
            </a:endParaRPr>
          </a:p>
        </p:txBody>
      </p:sp>
    </p:spTree>
    <p:extLst>
      <p:ext uri="{BB962C8B-B14F-4D97-AF65-F5344CB8AC3E}">
        <p14:creationId xmlns:p14="http://schemas.microsoft.com/office/powerpoint/2010/main" val="627098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a:t>Instructor’s Profile</a:t>
            </a:r>
          </a:p>
        </p:txBody>
      </p:sp>
      <p:sp>
        <p:nvSpPr>
          <p:cNvPr id="77" name="Shape 77"/>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lvl="0">
              <a:lnSpc>
                <a:spcPct val="100000"/>
              </a:lnSpc>
              <a:spcBef>
                <a:spcPts val="0"/>
              </a:spcBef>
              <a:spcAft>
                <a:spcPts val="500"/>
              </a:spcAft>
              <a:buNone/>
            </a:pPr>
            <a:r>
              <a:rPr lang="en" sz="1800" dirty="0" err="1">
                <a:solidFill>
                  <a:srgbClr val="5E696C"/>
                </a:solidFill>
                <a:latin typeface="Helvetica" charset="0"/>
                <a:ea typeface="Helvetica" charset="0"/>
                <a:cs typeface="Helvetica" charset="0"/>
                <a:sym typeface="Lato"/>
              </a:rPr>
              <a:t>Dr</a:t>
            </a:r>
            <a:r>
              <a:rPr lang="en" sz="1800" dirty="0">
                <a:solidFill>
                  <a:srgbClr val="5E696C"/>
                </a:solidFill>
                <a:latin typeface="Helvetica" charset="0"/>
                <a:ea typeface="Helvetica" charset="0"/>
                <a:cs typeface="Helvetica" charset="0"/>
                <a:sym typeface="Lato"/>
              </a:rPr>
              <a:t> </a:t>
            </a:r>
            <a:r>
              <a:rPr lang="en" sz="1800" dirty="0" err="1">
                <a:solidFill>
                  <a:srgbClr val="5E696C"/>
                </a:solidFill>
                <a:latin typeface="Helvetica" charset="0"/>
                <a:ea typeface="Helvetica" charset="0"/>
                <a:cs typeface="Helvetica" charset="0"/>
                <a:sym typeface="Lato"/>
              </a:rPr>
              <a:t>Siti</a:t>
            </a:r>
            <a:r>
              <a:rPr lang="en" sz="1800" dirty="0">
                <a:solidFill>
                  <a:srgbClr val="5E696C"/>
                </a:solidFill>
                <a:latin typeface="Helvetica" charset="0"/>
                <a:ea typeface="Helvetica" charset="0"/>
                <a:cs typeface="Helvetica" charset="0"/>
                <a:sym typeface="Lato"/>
              </a:rPr>
              <a:t> </a:t>
            </a:r>
            <a:r>
              <a:rPr lang="en" sz="1800" dirty="0" err="1">
                <a:solidFill>
                  <a:srgbClr val="5E696C"/>
                </a:solidFill>
                <a:latin typeface="Helvetica" charset="0"/>
                <a:ea typeface="Helvetica" charset="0"/>
                <a:cs typeface="Helvetica" charset="0"/>
                <a:sym typeface="Lato"/>
              </a:rPr>
              <a:t>Sophiayati</a:t>
            </a:r>
            <a:r>
              <a:rPr lang="en" sz="1800" dirty="0">
                <a:solidFill>
                  <a:srgbClr val="5E696C"/>
                </a:solidFill>
                <a:latin typeface="Helvetica" charset="0"/>
                <a:ea typeface="Helvetica" charset="0"/>
                <a:cs typeface="Helvetica" charset="0"/>
                <a:sym typeface="Lato"/>
              </a:rPr>
              <a:t> Yuhaniz</a:t>
            </a:r>
          </a:p>
          <a:p>
            <a:pPr marL="457200" lvl="0" indent="-342900" rtl="0">
              <a:lnSpc>
                <a:spcPct val="100000"/>
              </a:lnSpc>
              <a:spcBef>
                <a:spcPts val="0"/>
              </a:spcBef>
              <a:spcAft>
                <a:spcPts val="500"/>
              </a:spcAft>
              <a:buClr>
                <a:srgbClr val="5E696C"/>
              </a:buClr>
              <a:buSzPct val="100000"/>
              <a:buFont typeface="Lato"/>
            </a:pPr>
            <a:r>
              <a:rPr lang="en" sz="1800" dirty="0">
                <a:solidFill>
                  <a:srgbClr val="5E696C"/>
                </a:solidFill>
                <a:latin typeface="Helvetica" charset="0"/>
                <a:ea typeface="Helvetica" charset="0"/>
                <a:cs typeface="Helvetica" charset="0"/>
                <a:sym typeface="Lato"/>
              </a:rPr>
              <a:t>Senior Lecturer</a:t>
            </a:r>
          </a:p>
          <a:p>
            <a:pPr marL="457200" lvl="0" indent="-342900" rtl="0">
              <a:lnSpc>
                <a:spcPct val="100000"/>
              </a:lnSpc>
              <a:spcBef>
                <a:spcPts val="0"/>
              </a:spcBef>
              <a:spcAft>
                <a:spcPts val="500"/>
              </a:spcAft>
              <a:buClr>
                <a:srgbClr val="5E696C"/>
              </a:buClr>
              <a:buSzPct val="100000"/>
              <a:buFont typeface="Lato"/>
            </a:pPr>
            <a:r>
              <a:rPr lang="en" sz="1800" dirty="0">
                <a:solidFill>
                  <a:srgbClr val="5E696C"/>
                </a:solidFill>
                <a:latin typeface="Helvetica" charset="0"/>
                <a:ea typeface="Helvetica" charset="0"/>
                <a:cs typeface="Helvetica" charset="0"/>
                <a:sym typeface="Lato"/>
              </a:rPr>
              <a:t>Head of Machine Learning for Data Science SIG</a:t>
            </a:r>
          </a:p>
          <a:p>
            <a:pPr marL="457200" lvl="0" indent="-342900" rtl="0">
              <a:lnSpc>
                <a:spcPct val="100000"/>
              </a:lnSpc>
              <a:spcBef>
                <a:spcPts val="0"/>
              </a:spcBef>
              <a:spcAft>
                <a:spcPts val="500"/>
              </a:spcAft>
              <a:buClr>
                <a:srgbClr val="5E696C"/>
              </a:buClr>
              <a:buSzPct val="100000"/>
              <a:buFont typeface="Lato"/>
            </a:pPr>
            <a:r>
              <a:rPr lang="en" sz="1800" dirty="0">
                <a:solidFill>
                  <a:srgbClr val="5E696C"/>
                </a:solidFill>
                <a:latin typeface="Helvetica" charset="0"/>
                <a:ea typeface="Helvetica" charset="0"/>
                <a:cs typeface="Helvetica" charset="0"/>
                <a:sym typeface="Lato"/>
              </a:rPr>
              <a:t>Program Coordinator for MSc (Business Intelligence and Analytics)</a:t>
            </a:r>
          </a:p>
          <a:p>
            <a:pPr marL="457200" lvl="0" indent="-342900" rtl="0">
              <a:lnSpc>
                <a:spcPct val="100000"/>
              </a:lnSpc>
              <a:spcBef>
                <a:spcPts val="0"/>
              </a:spcBef>
              <a:spcAft>
                <a:spcPts val="500"/>
              </a:spcAft>
              <a:buClr>
                <a:srgbClr val="5E696C"/>
              </a:buClr>
              <a:buSzPct val="100000"/>
              <a:buFont typeface="Lato"/>
            </a:pPr>
            <a:r>
              <a:rPr lang="en" sz="1800" dirty="0">
                <a:solidFill>
                  <a:srgbClr val="5E696C"/>
                </a:solidFill>
                <a:latin typeface="Helvetica" charset="0"/>
                <a:ea typeface="Helvetica" charset="0"/>
                <a:cs typeface="Helvetica" charset="0"/>
                <a:sym typeface="Lato"/>
              </a:rPr>
              <a:t>Research Interest: Machine Learning, Data Analytics, Image Processing</a:t>
            </a:r>
          </a:p>
          <a:p>
            <a:pPr marL="914400" lvl="1" indent="-317500" rtl="0">
              <a:lnSpc>
                <a:spcPct val="100000"/>
              </a:lnSpc>
              <a:spcBef>
                <a:spcPts val="0"/>
              </a:spcBef>
              <a:spcAft>
                <a:spcPts val="500"/>
              </a:spcAft>
              <a:buClr>
                <a:srgbClr val="5E696C"/>
              </a:buClr>
              <a:buSzPct val="100000"/>
              <a:buFont typeface="Lato"/>
            </a:pPr>
            <a:r>
              <a:rPr lang="en" sz="1400" dirty="0" err="1">
                <a:solidFill>
                  <a:srgbClr val="5E696C"/>
                </a:solidFill>
                <a:latin typeface="Helvetica" charset="0"/>
                <a:ea typeface="Helvetica" charset="0"/>
                <a:cs typeface="Helvetica" charset="0"/>
                <a:sym typeface="Lato"/>
              </a:rPr>
              <a:t>fb.me</a:t>
            </a:r>
            <a:r>
              <a:rPr lang="en" sz="1400" dirty="0">
                <a:solidFill>
                  <a:srgbClr val="5E696C"/>
                </a:solidFill>
                <a:latin typeface="Helvetica" charset="0"/>
                <a:ea typeface="Helvetica" charset="0"/>
                <a:cs typeface="Helvetica" charset="0"/>
                <a:sym typeface="Lato"/>
              </a:rPr>
              <a:t>/</a:t>
            </a:r>
            <a:r>
              <a:rPr lang="en" sz="1400" dirty="0" err="1">
                <a:solidFill>
                  <a:srgbClr val="5E696C"/>
                </a:solidFill>
                <a:latin typeface="Helvetica" charset="0"/>
                <a:ea typeface="Helvetica" charset="0"/>
                <a:cs typeface="Helvetica" charset="0"/>
                <a:sym typeface="Lato"/>
              </a:rPr>
              <a:t>sophiayuhaniz</a:t>
            </a:r>
            <a:endParaRPr lang="en" sz="1400" dirty="0">
              <a:solidFill>
                <a:srgbClr val="5E696C"/>
              </a:solidFill>
              <a:latin typeface="Helvetica" charset="0"/>
              <a:ea typeface="Helvetica" charset="0"/>
              <a:cs typeface="Helvetica" charset="0"/>
              <a:sym typeface="Lato"/>
            </a:endParaRPr>
          </a:p>
          <a:p>
            <a:pPr marL="914400" lvl="1" indent="-317500" rtl="0">
              <a:lnSpc>
                <a:spcPct val="100000"/>
              </a:lnSpc>
              <a:spcBef>
                <a:spcPts val="0"/>
              </a:spcBef>
              <a:spcAft>
                <a:spcPts val="500"/>
              </a:spcAft>
              <a:buClr>
                <a:srgbClr val="5E696C"/>
              </a:buClr>
              <a:buSzPct val="100000"/>
              <a:buFont typeface="Lato"/>
            </a:pPr>
            <a:r>
              <a:rPr lang="en" sz="1400" dirty="0" err="1">
                <a:solidFill>
                  <a:srgbClr val="5E696C"/>
                </a:solidFill>
                <a:latin typeface="Helvetica" charset="0"/>
                <a:ea typeface="Helvetica" charset="0"/>
                <a:cs typeface="Helvetica" charset="0"/>
                <a:sym typeface="Lato"/>
              </a:rPr>
              <a:t>twitter.com</a:t>
            </a:r>
            <a:r>
              <a:rPr lang="en" sz="1400" dirty="0">
                <a:solidFill>
                  <a:srgbClr val="5E696C"/>
                </a:solidFill>
                <a:latin typeface="Helvetica" charset="0"/>
                <a:ea typeface="Helvetica" charset="0"/>
                <a:cs typeface="Helvetica" charset="0"/>
                <a:sym typeface="Lato"/>
              </a:rPr>
              <a:t>/</a:t>
            </a:r>
            <a:r>
              <a:rPr lang="en" sz="1400" dirty="0" err="1">
                <a:solidFill>
                  <a:srgbClr val="5E696C"/>
                </a:solidFill>
                <a:latin typeface="Helvetica" charset="0"/>
                <a:ea typeface="Helvetica" charset="0"/>
                <a:cs typeface="Helvetica" charset="0"/>
                <a:sym typeface="Lato"/>
              </a:rPr>
              <a:t>sophiayuhaniz</a:t>
            </a:r>
            <a:endParaRPr lang="en" sz="1400" dirty="0">
              <a:solidFill>
                <a:srgbClr val="5E696C"/>
              </a:solidFill>
              <a:latin typeface="Helvetica" charset="0"/>
              <a:ea typeface="Helvetica" charset="0"/>
              <a:cs typeface="Helvetica" charset="0"/>
              <a:sym typeface="Lato"/>
            </a:endParaRPr>
          </a:p>
          <a:p>
            <a:pPr marL="914400" lvl="1" indent="-317500" rtl="0">
              <a:lnSpc>
                <a:spcPct val="100000"/>
              </a:lnSpc>
              <a:spcBef>
                <a:spcPts val="0"/>
              </a:spcBef>
              <a:spcAft>
                <a:spcPts val="500"/>
              </a:spcAft>
              <a:buClr>
                <a:srgbClr val="5E696C"/>
              </a:buClr>
              <a:buSzPct val="100000"/>
              <a:buFont typeface="Lato"/>
            </a:pPr>
            <a:r>
              <a:rPr lang="en" sz="1400" dirty="0" err="1">
                <a:solidFill>
                  <a:srgbClr val="5E696C"/>
                </a:solidFill>
                <a:latin typeface="Helvetica" charset="0"/>
                <a:ea typeface="Helvetica" charset="0"/>
                <a:cs typeface="Helvetica" charset="0"/>
                <a:sym typeface="Lato"/>
              </a:rPr>
              <a:t>ais.utm.my</a:t>
            </a:r>
            <a:r>
              <a:rPr lang="en" sz="1400" dirty="0">
                <a:solidFill>
                  <a:srgbClr val="5E696C"/>
                </a:solidFill>
                <a:latin typeface="Helvetica" charset="0"/>
                <a:ea typeface="Helvetica" charset="0"/>
                <a:cs typeface="Helvetica" charset="0"/>
                <a:sym typeface="Lato"/>
              </a:rPr>
              <a:t>/</a:t>
            </a:r>
            <a:r>
              <a:rPr lang="en" sz="1400" dirty="0" err="1">
                <a:solidFill>
                  <a:srgbClr val="5E696C"/>
                </a:solidFill>
                <a:latin typeface="Helvetica" charset="0"/>
                <a:ea typeface="Helvetica" charset="0"/>
                <a:cs typeface="Helvetica" charset="0"/>
                <a:sym typeface="Lato"/>
              </a:rPr>
              <a:t>sophia</a:t>
            </a:r>
            <a:endParaRPr lang="en" sz="1400" dirty="0">
              <a:solidFill>
                <a:srgbClr val="5E696C"/>
              </a:solidFill>
              <a:latin typeface="Helvetica" charset="0"/>
              <a:ea typeface="Helvetica" charset="0"/>
              <a:cs typeface="Helvetica" charset="0"/>
              <a:sym typeface="Lato"/>
            </a:endParaRPr>
          </a:p>
          <a:p>
            <a:pPr lvl="0">
              <a:lnSpc>
                <a:spcPct val="100000"/>
              </a:lnSpc>
              <a:spcBef>
                <a:spcPts val="0"/>
              </a:spcBef>
              <a:spcAft>
                <a:spcPts val="500"/>
              </a:spcAft>
              <a:buNone/>
            </a:pPr>
            <a:endParaRPr dirty="0">
              <a:latin typeface="Helvetica" charset="0"/>
              <a:ea typeface="Helvetica" charset="0"/>
              <a:cs typeface="Helvetica"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629400" y="4171950"/>
            <a:ext cx="1314450" cy="685800"/>
          </a:xfrm>
          <a:custGeom>
            <a:avLst/>
            <a:gdLst/>
            <a:ahLst/>
            <a:cxnLst/>
            <a:rect l="l" t="t" r="r" b="b"/>
            <a:pathLst>
              <a:path w="1752600" h="914400">
                <a:moveTo>
                  <a:pt x="1600200" y="0"/>
                </a:moveTo>
                <a:lnTo>
                  <a:pt x="152400" y="0"/>
                </a:lnTo>
                <a:lnTo>
                  <a:pt x="104231" y="7769"/>
                </a:lnTo>
                <a:lnTo>
                  <a:pt x="62396" y="29404"/>
                </a:lnTo>
                <a:lnTo>
                  <a:pt x="29405" y="62395"/>
                </a:lnTo>
                <a:lnTo>
                  <a:pt x="7769" y="104231"/>
                </a:lnTo>
                <a:lnTo>
                  <a:pt x="0" y="152402"/>
                </a:lnTo>
                <a:lnTo>
                  <a:pt x="0" y="761997"/>
                </a:lnTo>
                <a:lnTo>
                  <a:pt x="7769" y="810168"/>
                </a:lnTo>
                <a:lnTo>
                  <a:pt x="29405" y="852004"/>
                </a:lnTo>
                <a:lnTo>
                  <a:pt x="62396" y="884995"/>
                </a:lnTo>
                <a:lnTo>
                  <a:pt x="104231" y="906630"/>
                </a:lnTo>
                <a:lnTo>
                  <a:pt x="152400" y="914400"/>
                </a:lnTo>
                <a:lnTo>
                  <a:pt x="1600200" y="914400"/>
                </a:lnTo>
                <a:lnTo>
                  <a:pt x="1648368" y="906630"/>
                </a:lnTo>
                <a:lnTo>
                  <a:pt x="1690203" y="884995"/>
                </a:lnTo>
                <a:lnTo>
                  <a:pt x="1723194" y="852004"/>
                </a:lnTo>
                <a:lnTo>
                  <a:pt x="1744830" y="810168"/>
                </a:lnTo>
                <a:lnTo>
                  <a:pt x="1752600" y="761997"/>
                </a:lnTo>
                <a:lnTo>
                  <a:pt x="1752600" y="152402"/>
                </a:lnTo>
                <a:lnTo>
                  <a:pt x="1744830" y="104231"/>
                </a:lnTo>
                <a:lnTo>
                  <a:pt x="1723194" y="62395"/>
                </a:lnTo>
                <a:lnTo>
                  <a:pt x="1690203" y="29404"/>
                </a:lnTo>
                <a:lnTo>
                  <a:pt x="1648368" y="7769"/>
                </a:lnTo>
                <a:lnTo>
                  <a:pt x="1600200" y="0"/>
                </a:lnTo>
                <a:close/>
              </a:path>
            </a:pathLst>
          </a:custGeom>
          <a:solidFill>
            <a:srgbClr val="E3EBF5"/>
          </a:solidFill>
        </p:spPr>
        <p:txBody>
          <a:bodyPr wrap="square" lIns="0" tIns="0" rIns="0" bIns="0" rtlCol="0"/>
          <a:lstStyle/>
          <a:p>
            <a:endParaRPr sz="1050"/>
          </a:p>
        </p:txBody>
      </p:sp>
      <p:sp>
        <p:nvSpPr>
          <p:cNvPr id="3" name="object 3"/>
          <p:cNvSpPr/>
          <p:nvPr/>
        </p:nvSpPr>
        <p:spPr>
          <a:xfrm>
            <a:off x="6629400" y="4171950"/>
            <a:ext cx="1314450" cy="685800"/>
          </a:xfrm>
          <a:custGeom>
            <a:avLst/>
            <a:gdLst/>
            <a:ahLst/>
            <a:cxnLst/>
            <a:rect l="l" t="t" r="r" b="b"/>
            <a:pathLst>
              <a:path w="1752600" h="914400">
                <a:moveTo>
                  <a:pt x="0" y="152402"/>
                </a:moveTo>
                <a:lnTo>
                  <a:pt x="7769" y="104231"/>
                </a:lnTo>
                <a:lnTo>
                  <a:pt x="29404" y="62395"/>
                </a:lnTo>
                <a:lnTo>
                  <a:pt x="62395" y="29404"/>
                </a:lnTo>
                <a:lnTo>
                  <a:pt x="104231" y="7769"/>
                </a:lnTo>
                <a:lnTo>
                  <a:pt x="152403" y="0"/>
                </a:lnTo>
                <a:lnTo>
                  <a:pt x="1600198" y="0"/>
                </a:lnTo>
                <a:lnTo>
                  <a:pt x="1648369" y="7769"/>
                </a:lnTo>
                <a:lnTo>
                  <a:pt x="1690205" y="29404"/>
                </a:lnTo>
                <a:lnTo>
                  <a:pt x="1723195" y="62395"/>
                </a:lnTo>
                <a:lnTo>
                  <a:pt x="1744829" y="104231"/>
                </a:lnTo>
                <a:lnTo>
                  <a:pt x="1752598" y="152402"/>
                </a:lnTo>
                <a:lnTo>
                  <a:pt x="1752598" y="761996"/>
                </a:lnTo>
                <a:lnTo>
                  <a:pt x="1744829" y="810167"/>
                </a:lnTo>
                <a:lnTo>
                  <a:pt x="1723195" y="852003"/>
                </a:lnTo>
                <a:lnTo>
                  <a:pt x="1690205" y="884994"/>
                </a:lnTo>
                <a:lnTo>
                  <a:pt x="1648369" y="906629"/>
                </a:lnTo>
                <a:lnTo>
                  <a:pt x="1600198" y="914399"/>
                </a:lnTo>
                <a:lnTo>
                  <a:pt x="152403"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4" name="object 4"/>
          <p:cNvSpPr txBox="1"/>
          <p:nvPr/>
        </p:nvSpPr>
        <p:spPr>
          <a:xfrm>
            <a:off x="6804759" y="4377691"/>
            <a:ext cx="968216" cy="276999"/>
          </a:xfrm>
          <a:prstGeom prst="rect">
            <a:avLst/>
          </a:prstGeom>
        </p:spPr>
        <p:txBody>
          <a:bodyPr vert="horz" wrap="square" lIns="0" tIns="0" rIns="0" bIns="0" rtlCol="0">
            <a:spAutoFit/>
          </a:bodyPr>
          <a:lstStyle/>
          <a:p>
            <a:pPr marL="9525"/>
            <a:r>
              <a:rPr sz="1800" dirty="0">
                <a:latin typeface="Calibri"/>
                <a:cs typeface="Calibri"/>
              </a:rPr>
              <a:t>Predi</a:t>
            </a:r>
            <a:r>
              <a:rPr sz="1800" spc="-11" dirty="0">
                <a:latin typeface="Calibri"/>
                <a:cs typeface="Calibri"/>
              </a:rPr>
              <a:t>ct</a:t>
            </a:r>
            <a:r>
              <a:rPr sz="1800" spc="-4" dirty="0">
                <a:latin typeface="Calibri"/>
                <a:cs typeface="Calibri"/>
              </a:rPr>
              <a:t>i</a:t>
            </a:r>
            <a:r>
              <a:rPr sz="1800" dirty="0">
                <a:latin typeface="Calibri"/>
                <a:cs typeface="Calibri"/>
              </a:rPr>
              <a:t>on</a:t>
            </a:r>
            <a:endParaRPr sz="1800">
              <a:latin typeface="Calibri"/>
              <a:cs typeface="Calibri"/>
            </a:endParaRPr>
          </a:p>
        </p:txBody>
      </p:sp>
      <p:sp>
        <p:nvSpPr>
          <p:cNvPr id="5" name="object 5"/>
          <p:cNvSpPr txBox="1">
            <a:spLocks noGrp="1"/>
          </p:cNvSpPr>
          <p:nvPr>
            <p:ph type="title"/>
          </p:nvPr>
        </p:nvSpPr>
        <p:spPr>
          <a:xfrm>
            <a:off x="4028532" y="45933"/>
            <a:ext cx="1091089" cy="507831"/>
          </a:xfrm>
          <a:prstGeom prst="rect">
            <a:avLst/>
          </a:prstGeom>
        </p:spPr>
        <p:txBody>
          <a:bodyPr vert="horz" wrap="square" lIns="0" tIns="0" rIns="0" bIns="0" rtlCol="0" anchor="b" anchorCtr="0">
            <a:spAutoFit/>
          </a:bodyPr>
          <a:lstStyle/>
          <a:p>
            <a:pPr marL="9525"/>
            <a:r>
              <a:rPr sz="3300" dirty="0">
                <a:solidFill>
                  <a:srgbClr val="000000"/>
                </a:solidFill>
                <a:latin typeface="Arial"/>
                <a:cs typeface="Arial"/>
              </a:rPr>
              <a:t>S</a:t>
            </a:r>
            <a:r>
              <a:rPr sz="3300" spc="-4" dirty="0">
                <a:solidFill>
                  <a:srgbClr val="000000"/>
                </a:solidFill>
                <a:latin typeface="Arial"/>
                <a:cs typeface="Arial"/>
              </a:rPr>
              <a:t>t</a:t>
            </a:r>
            <a:r>
              <a:rPr sz="3300" dirty="0">
                <a:solidFill>
                  <a:srgbClr val="000000"/>
                </a:solidFill>
                <a:latin typeface="Arial"/>
                <a:cs typeface="Arial"/>
              </a:rPr>
              <a:t>eps</a:t>
            </a:r>
            <a:endParaRPr sz="3300">
              <a:latin typeface="Arial"/>
              <a:cs typeface="Arial"/>
            </a:endParaRPr>
          </a:p>
        </p:txBody>
      </p:sp>
      <p:sp>
        <p:nvSpPr>
          <p:cNvPr id="6" name="object 6"/>
          <p:cNvSpPr/>
          <p:nvPr/>
        </p:nvSpPr>
        <p:spPr>
          <a:xfrm>
            <a:off x="5086350" y="742950"/>
            <a:ext cx="1200150" cy="628650"/>
          </a:xfrm>
          <a:custGeom>
            <a:avLst/>
            <a:gdLst/>
            <a:ahLst/>
            <a:cxnLst/>
            <a:rect l="l" t="t" r="r" b="b"/>
            <a:pathLst>
              <a:path w="1600200" h="838200">
                <a:moveTo>
                  <a:pt x="1460500" y="0"/>
                </a:moveTo>
                <a:lnTo>
                  <a:pt x="139700" y="0"/>
                </a:lnTo>
                <a:lnTo>
                  <a:pt x="95544" y="7122"/>
                </a:lnTo>
                <a:lnTo>
                  <a:pt x="57195" y="26954"/>
                </a:lnTo>
                <a:lnTo>
                  <a:pt x="26954" y="57195"/>
                </a:lnTo>
                <a:lnTo>
                  <a:pt x="7122" y="95544"/>
                </a:lnTo>
                <a:lnTo>
                  <a:pt x="0" y="139700"/>
                </a:lnTo>
                <a:lnTo>
                  <a:pt x="0" y="698500"/>
                </a:lnTo>
                <a:lnTo>
                  <a:pt x="7122" y="742655"/>
                </a:lnTo>
                <a:lnTo>
                  <a:pt x="26954" y="781004"/>
                </a:lnTo>
                <a:lnTo>
                  <a:pt x="57195" y="811245"/>
                </a:lnTo>
                <a:lnTo>
                  <a:pt x="95544" y="831077"/>
                </a:lnTo>
                <a:lnTo>
                  <a:pt x="139700" y="838200"/>
                </a:lnTo>
                <a:lnTo>
                  <a:pt x="1460500" y="838200"/>
                </a:lnTo>
                <a:lnTo>
                  <a:pt x="1504655" y="831077"/>
                </a:lnTo>
                <a:lnTo>
                  <a:pt x="1543004" y="811245"/>
                </a:lnTo>
                <a:lnTo>
                  <a:pt x="1573245" y="781004"/>
                </a:lnTo>
                <a:lnTo>
                  <a:pt x="1593077" y="742655"/>
                </a:lnTo>
                <a:lnTo>
                  <a:pt x="1600200" y="698500"/>
                </a:lnTo>
                <a:lnTo>
                  <a:pt x="1600200" y="139700"/>
                </a:lnTo>
                <a:lnTo>
                  <a:pt x="1593077" y="95544"/>
                </a:lnTo>
                <a:lnTo>
                  <a:pt x="1573245" y="57195"/>
                </a:lnTo>
                <a:lnTo>
                  <a:pt x="1543004" y="26954"/>
                </a:lnTo>
                <a:lnTo>
                  <a:pt x="1504655" y="7122"/>
                </a:lnTo>
                <a:lnTo>
                  <a:pt x="1460500" y="0"/>
                </a:lnTo>
                <a:close/>
              </a:path>
            </a:pathLst>
          </a:custGeom>
          <a:solidFill>
            <a:srgbClr val="E3EBF5"/>
          </a:solidFill>
        </p:spPr>
        <p:txBody>
          <a:bodyPr wrap="square" lIns="0" tIns="0" rIns="0" bIns="0" rtlCol="0"/>
          <a:lstStyle/>
          <a:p>
            <a:endParaRPr sz="1050"/>
          </a:p>
        </p:txBody>
      </p:sp>
      <p:sp>
        <p:nvSpPr>
          <p:cNvPr id="7" name="object 7"/>
          <p:cNvSpPr/>
          <p:nvPr/>
        </p:nvSpPr>
        <p:spPr>
          <a:xfrm>
            <a:off x="5086350" y="742949"/>
            <a:ext cx="1200150" cy="628650"/>
          </a:xfrm>
          <a:custGeom>
            <a:avLst/>
            <a:gdLst/>
            <a:ahLst/>
            <a:cxnLst/>
            <a:rect l="l" t="t" r="r" b="b"/>
            <a:pathLst>
              <a:path w="1600200" h="838200">
                <a:moveTo>
                  <a:pt x="0" y="139703"/>
                </a:moveTo>
                <a:lnTo>
                  <a:pt x="7122" y="95546"/>
                </a:lnTo>
                <a:lnTo>
                  <a:pt x="26954" y="57196"/>
                </a:lnTo>
                <a:lnTo>
                  <a:pt x="57196" y="26954"/>
                </a:lnTo>
                <a:lnTo>
                  <a:pt x="95546" y="7122"/>
                </a:lnTo>
                <a:lnTo>
                  <a:pt x="139702" y="0"/>
                </a:lnTo>
                <a:lnTo>
                  <a:pt x="1460498" y="0"/>
                </a:lnTo>
                <a:lnTo>
                  <a:pt x="1504653" y="7122"/>
                </a:lnTo>
                <a:lnTo>
                  <a:pt x="1543002" y="26954"/>
                </a:lnTo>
                <a:lnTo>
                  <a:pt x="1573243" y="57196"/>
                </a:lnTo>
                <a:lnTo>
                  <a:pt x="1593076" y="95546"/>
                </a:lnTo>
                <a:lnTo>
                  <a:pt x="1600198" y="139703"/>
                </a:lnTo>
                <a:lnTo>
                  <a:pt x="1600198" y="698496"/>
                </a:lnTo>
                <a:lnTo>
                  <a:pt x="1593076" y="742653"/>
                </a:lnTo>
                <a:lnTo>
                  <a:pt x="1573243" y="781003"/>
                </a:lnTo>
                <a:lnTo>
                  <a:pt x="1543002" y="811245"/>
                </a:lnTo>
                <a:lnTo>
                  <a:pt x="1504653" y="831077"/>
                </a:lnTo>
                <a:lnTo>
                  <a:pt x="1460498" y="838199"/>
                </a:lnTo>
                <a:lnTo>
                  <a:pt x="139702" y="838199"/>
                </a:lnTo>
                <a:lnTo>
                  <a:pt x="95546" y="831077"/>
                </a:lnTo>
                <a:lnTo>
                  <a:pt x="57196" y="811245"/>
                </a:lnTo>
                <a:lnTo>
                  <a:pt x="26954" y="781003"/>
                </a:lnTo>
                <a:lnTo>
                  <a:pt x="7122" y="742653"/>
                </a:lnTo>
                <a:lnTo>
                  <a:pt x="0" y="698496"/>
                </a:lnTo>
                <a:lnTo>
                  <a:pt x="0" y="139703"/>
                </a:lnTo>
                <a:close/>
              </a:path>
            </a:pathLst>
          </a:custGeom>
          <a:ln w="25399">
            <a:solidFill>
              <a:srgbClr val="47719C"/>
            </a:solidFill>
          </a:ln>
        </p:spPr>
        <p:txBody>
          <a:bodyPr wrap="square" lIns="0" tIns="0" rIns="0" bIns="0" rtlCol="0"/>
          <a:lstStyle/>
          <a:p>
            <a:endParaRPr sz="1050"/>
          </a:p>
        </p:txBody>
      </p:sp>
      <p:sp>
        <p:nvSpPr>
          <p:cNvPr id="8" name="object 8"/>
          <p:cNvSpPr txBox="1"/>
          <p:nvPr/>
        </p:nvSpPr>
        <p:spPr>
          <a:xfrm>
            <a:off x="5302468" y="798195"/>
            <a:ext cx="772477" cy="538609"/>
          </a:xfrm>
          <a:prstGeom prst="rect">
            <a:avLst/>
          </a:prstGeom>
        </p:spPr>
        <p:txBody>
          <a:bodyPr vert="horz" wrap="square" lIns="0" tIns="0" rIns="0" bIns="0" rtlCol="0">
            <a:spAutoFit/>
          </a:bodyPr>
          <a:lstStyle/>
          <a:p>
            <a:pPr marL="95250" marR="3810" indent="-86201">
              <a:lnSpc>
                <a:spcPts val="2100"/>
              </a:lnSpc>
            </a:pPr>
            <a:r>
              <a:rPr sz="1800" dirty="0">
                <a:latin typeface="Calibri"/>
                <a:cs typeface="Calibri"/>
              </a:rPr>
              <a:t>Training  Labels</a:t>
            </a:r>
            <a:endParaRPr sz="1800">
              <a:latin typeface="Calibri"/>
              <a:cs typeface="Calibri"/>
            </a:endParaRPr>
          </a:p>
        </p:txBody>
      </p:sp>
      <p:sp>
        <p:nvSpPr>
          <p:cNvPr id="9" name="object 9"/>
          <p:cNvSpPr txBox="1"/>
          <p:nvPr/>
        </p:nvSpPr>
        <p:spPr>
          <a:xfrm>
            <a:off x="1698229" y="1227058"/>
            <a:ext cx="836771" cy="538609"/>
          </a:xfrm>
          <a:prstGeom prst="rect">
            <a:avLst/>
          </a:prstGeom>
        </p:spPr>
        <p:txBody>
          <a:bodyPr vert="horz" wrap="square" lIns="0" tIns="0" rIns="0" bIns="0" rtlCol="0">
            <a:spAutoFit/>
          </a:bodyPr>
          <a:lstStyle/>
          <a:p>
            <a:pPr marL="43339" marR="3810" indent="-34290">
              <a:lnSpc>
                <a:spcPts val="2100"/>
              </a:lnSpc>
            </a:pPr>
            <a:r>
              <a:rPr sz="1800" spc="-68" dirty="0"/>
              <a:t>T</a:t>
            </a:r>
            <a:r>
              <a:rPr sz="1800" dirty="0"/>
              <a:t>raining  Images</a:t>
            </a:r>
            <a:endParaRPr sz="1800"/>
          </a:p>
        </p:txBody>
      </p:sp>
      <p:sp>
        <p:nvSpPr>
          <p:cNvPr id="10" name="object 10"/>
          <p:cNvSpPr/>
          <p:nvPr/>
        </p:nvSpPr>
        <p:spPr>
          <a:xfrm>
            <a:off x="1200150" y="1202532"/>
            <a:ext cx="1828800" cy="2283619"/>
          </a:xfrm>
          <a:custGeom>
            <a:avLst/>
            <a:gdLst/>
            <a:ahLst/>
            <a:cxnLst/>
            <a:rect l="l" t="t" r="r" b="b"/>
            <a:pathLst>
              <a:path w="2438400" h="3044825">
                <a:moveTo>
                  <a:pt x="0" y="406407"/>
                </a:moveTo>
                <a:lnTo>
                  <a:pt x="2734" y="359011"/>
                </a:lnTo>
                <a:lnTo>
                  <a:pt x="10733" y="313222"/>
                </a:lnTo>
                <a:lnTo>
                  <a:pt x="23693" y="269343"/>
                </a:lnTo>
                <a:lnTo>
                  <a:pt x="41307" y="227679"/>
                </a:lnTo>
                <a:lnTo>
                  <a:pt x="63272" y="188537"/>
                </a:lnTo>
                <a:lnTo>
                  <a:pt x="89283" y="152220"/>
                </a:lnTo>
                <a:lnTo>
                  <a:pt x="119034" y="119033"/>
                </a:lnTo>
                <a:lnTo>
                  <a:pt x="152220" y="89283"/>
                </a:lnTo>
                <a:lnTo>
                  <a:pt x="188537" y="63272"/>
                </a:lnTo>
                <a:lnTo>
                  <a:pt x="227679" y="41307"/>
                </a:lnTo>
                <a:lnTo>
                  <a:pt x="269343" y="23692"/>
                </a:lnTo>
                <a:lnTo>
                  <a:pt x="313222" y="10733"/>
                </a:lnTo>
                <a:lnTo>
                  <a:pt x="359011" y="2734"/>
                </a:lnTo>
                <a:lnTo>
                  <a:pt x="406407" y="0"/>
                </a:lnTo>
                <a:lnTo>
                  <a:pt x="2031988" y="0"/>
                </a:lnTo>
                <a:lnTo>
                  <a:pt x="2079383" y="2734"/>
                </a:lnTo>
                <a:lnTo>
                  <a:pt x="2125173" y="10733"/>
                </a:lnTo>
                <a:lnTo>
                  <a:pt x="2169052" y="23692"/>
                </a:lnTo>
                <a:lnTo>
                  <a:pt x="2210715" y="41307"/>
                </a:lnTo>
                <a:lnTo>
                  <a:pt x="2249858" y="63272"/>
                </a:lnTo>
                <a:lnTo>
                  <a:pt x="2286175" y="89283"/>
                </a:lnTo>
                <a:lnTo>
                  <a:pt x="2319362" y="119033"/>
                </a:lnTo>
                <a:lnTo>
                  <a:pt x="2349113" y="152220"/>
                </a:lnTo>
                <a:lnTo>
                  <a:pt x="2375124" y="188537"/>
                </a:lnTo>
                <a:lnTo>
                  <a:pt x="2397089" y="227679"/>
                </a:lnTo>
                <a:lnTo>
                  <a:pt x="2414704" y="269343"/>
                </a:lnTo>
                <a:lnTo>
                  <a:pt x="2427664" y="313222"/>
                </a:lnTo>
                <a:lnTo>
                  <a:pt x="2435663" y="359011"/>
                </a:lnTo>
                <a:lnTo>
                  <a:pt x="2438398" y="406407"/>
                </a:lnTo>
                <a:lnTo>
                  <a:pt x="2438398" y="2638418"/>
                </a:lnTo>
                <a:lnTo>
                  <a:pt x="2435663" y="2685813"/>
                </a:lnTo>
                <a:lnTo>
                  <a:pt x="2427664" y="2731602"/>
                </a:lnTo>
                <a:lnTo>
                  <a:pt x="2414704" y="2775480"/>
                </a:lnTo>
                <a:lnTo>
                  <a:pt x="2397089" y="2817142"/>
                </a:lnTo>
                <a:lnTo>
                  <a:pt x="2375124" y="2856284"/>
                </a:lnTo>
                <a:lnTo>
                  <a:pt x="2349113" y="2892600"/>
                </a:lnTo>
                <a:lnTo>
                  <a:pt x="2319362" y="2925786"/>
                </a:lnTo>
                <a:lnTo>
                  <a:pt x="2286175" y="2955536"/>
                </a:lnTo>
                <a:lnTo>
                  <a:pt x="2249858" y="2981546"/>
                </a:lnTo>
                <a:lnTo>
                  <a:pt x="2210715" y="3003511"/>
                </a:lnTo>
                <a:lnTo>
                  <a:pt x="2169052" y="3021125"/>
                </a:lnTo>
                <a:lnTo>
                  <a:pt x="2125173" y="3034084"/>
                </a:lnTo>
                <a:lnTo>
                  <a:pt x="2079383" y="3042083"/>
                </a:lnTo>
                <a:lnTo>
                  <a:pt x="2031988" y="3044817"/>
                </a:lnTo>
                <a:lnTo>
                  <a:pt x="406407" y="3044817"/>
                </a:lnTo>
                <a:lnTo>
                  <a:pt x="359011" y="3042083"/>
                </a:lnTo>
                <a:lnTo>
                  <a:pt x="313222" y="3034084"/>
                </a:lnTo>
                <a:lnTo>
                  <a:pt x="269343" y="3021125"/>
                </a:lnTo>
                <a:lnTo>
                  <a:pt x="227679" y="3003511"/>
                </a:lnTo>
                <a:lnTo>
                  <a:pt x="188537" y="2981546"/>
                </a:lnTo>
                <a:lnTo>
                  <a:pt x="152220" y="2955536"/>
                </a:lnTo>
                <a:lnTo>
                  <a:pt x="119034" y="2925786"/>
                </a:lnTo>
                <a:lnTo>
                  <a:pt x="89283" y="2892600"/>
                </a:lnTo>
                <a:lnTo>
                  <a:pt x="63272" y="2856284"/>
                </a:lnTo>
                <a:lnTo>
                  <a:pt x="41307" y="2817142"/>
                </a:lnTo>
                <a:lnTo>
                  <a:pt x="23693" y="2775480"/>
                </a:lnTo>
                <a:lnTo>
                  <a:pt x="10733" y="2731602"/>
                </a:lnTo>
                <a:lnTo>
                  <a:pt x="2734" y="2685813"/>
                </a:lnTo>
                <a:lnTo>
                  <a:pt x="0" y="2638418"/>
                </a:lnTo>
                <a:lnTo>
                  <a:pt x="0" y="406407"/>
                </a:lnTo>
                <a:close/>
              </a:path>
            </a:pathLst>
          </a:custGeom>
          <a:ln w="25399">
            <a:solidFill>
              <a:srgbClr val="47719C"/>
            </a:solidFill>
          </a:ln>
        </p:spPr>
        <p:txBody>
          <a:bodyPr wrap="square" lIns="0" tIns="0" rIns="0" bIns="0" rtlCol="0"/>
          <a:lstStyle/>
          <a:p>
            <a:endParaRPr sz="1050"/>
          </a:p>
        </p:txBody>
      </p:sp>
      <p:sp>
        <p:nvSpPr>
          <p:cNvPr id="11" name="object 11"/>
          <p:cNvSpPr/>
          <p:nvPr/>
        </p:nvSpPr>
        <p:spPr>
          <a:xfrm>
            <a:off x="5200650" y="1828800"/>
            <a:ext cx="1028700" cy="685800"/>
          </a:xfrm>
          <a:custGeom>
            <a:avLst/>
            <a:gdLst/>
            <a:ahLst/>
            <a:cxnLst/>
            <a:rect l="l" t="t" r="r" b="b"/>
            <a:pathLst>
              <a:path w="1371600" h="914400">
                <a:moveTo>
                  <a:pt x="1219200" y="0"/>
                </a:moveTo>
                <a:lnTo>
                  <a:pt x="152400" y="0"/>
                </a:lnTo>
                <a:lnTo>
                  <a:pt x="104231" y="7769"/>
                </a:lnTo>
                <a:lnTo>
                  <a:pt x="62396" y="29405"/>
                </a:lnTo>
                <a:lnTo>
                  <a:pt x="29405" y="62396"/>
                </a:lnTo>
                <a:lnTo>
                  <a:pt x="7769" y="104231"/>
                </a:lnTo>
                <a:lnTo>
                  <a:pt x="0" y="152400"/>
                </a:lnTo>
                <a:lnTo>
                  <a:pt x="0" y="762000"/>
                </a:lnTo>
                <a:lnTo>
                  <a:pt x="7769" y="810168"/>
                </a:lnTo>
                <a:lnTo>
                  <a:pt x="29405" y="852003"/>
                </a:lnTo>
                <a:lnTo>
                  <a:pt x="62396" y="884994"/>
                </a:lnTo>
                <a:lnTo>
                  <a:pt x="104231" y="906630"/>
                </a:lnTo>
                <a:lnTo>
                  <a:pt x="152400" y="914400"/>
                </a:lnTo>
                <a:lnTo>
                  <a:pt x="1219200" y="914400"/>
                </a:lnTo>
                <a:lnTo>
                  <a:pt x="1267368" y="906630"/>
                </a:lnTo>
                <a:lnTo>
                  <a:pt x="1309203" y="884994"/>
                </a:lnTo>
                <a:lnTo>
                  <a:pt x="1342194" y="852003"/>
                </a:lnTo>
                <a:lnTo>
                  <a:pt x="1363830" y="810168"/>
                </a:lnTo>
                <a:lnTo>
                  <a:pt x="1371600" y="762000"/>
                </a:lnTo>
                <a:lnTo>
                  <a:pt x="1371600" y="152400"/>
                </a:lnTo>
                <a:lnTo>
                  <a:pt x="1363830" y="104231"/>
                </a:lnTo>
                <a:lnTo>
                  <a:pt x="1342194" y="62396"/>
                </a:lnTo>
                <a:lnTo>
                  <a:pt x="1309203" y="29405"/>
                </a:lnTo>
                <a:lnTo>
                  <a:pt x="1267368" y="7769"/>
                </a:lnTo>
                <a:lnTo>
                  <a:pt x="1219200" y="0"/>
                </a:lnTo>
                <a:close/>
              </a:path>
            </a:pathLst>
          </a:custGeom>
          <a:solidFill>
            <a:srgbClr val="E3EBF5"/>
          </a:solidFill>
        </p:spPr>
        <p:txBody>
          <a:bodyPr wrap="square" lIns="0" tIns="0" rIns="0" bIns="0" rtlCol="0"/>
          <a:lstStyle/>
          <a:p>
            <a:endParaRPr sz="1050"/>
          </a:p>
        </p:txBody>
      </p:sp>
      <p:sp>
        <p:nvSpPr>
          <p:cNvPr id="12" name="object 12"/>
          <p:cNvSpPr/>
          <p:nvPr/>
        </p:nvSpPr>
        <p:spPr>
          <a:xfrm>
            <a:off x="5200650" y="1828800"/>
            <a:ext cx="1028700" cy="685800"/>
          </a:xfrm>
          <a:custGeom>
            <a:avLst/>
            <a:gdLst/>
            <a:ahLst/>
            <a:cxnLst/>
            <a:rect l="l" t="t" r="r" b="b"/>
            <a:pathLst>
              <a:path w="1371600" h="914400">
                <a:moveTo>
                  <a:pt x="0" y="152402"/>
                </a:moveTo>
                <a:lnTo>
                  <a:pt x="7769" y="104231"/>
                </a:lnTo>
                <a:lnTo>
                  <a:pt x="29404" y="62395"/>
                </a:lnTo>
                <a:lnTo>
                  <a:pt x="62395" y="29404"/>
                </a:lnTo>
                <a:lnTo>
                  <a:pt x="104231" y="7769"/>
                </a:lnTo>
                <a:lnTo>
                  <a:pt x="152402" y="0"/>
                </a:lnTo>
                <a:lnTo>
                  <a:pt x="1219199" y="0"/>
                </a:lnTo>
                <a:lnTo>
                  <a:pt x="1267369" y="7769"/>
                </a:lnTo>
                <a:lnTo>
                  <a:pt x="1309205" y="29404"/>
                </a:lnTo>
                <a:lnTo>
                  <a:pt x="1342195" y="62395"/>
                </a:lnTo>
                <a:lnTo>
                  <a:pt x="1363829" y="104231"/>
                </a:lnTo>
                <a:lnTo>
                  <a:pt x="1371598" y="152402"/>
                </a:lnTo>
                <a:lnTo>
                  <a:pt x="1371598" y="761996"/>
                </a:lnTo>
                <a:lnTo>
                  <a:pt x="1363829" y="810167"/>
                </a:lnTo>
                <a:lnTo>
                  <a:pt x="1342195" y="852003"/>
                </a:lnTo>
                <a:lnTo>
                  <a:pt x="1309205" y="884994"/>
                </a:lnTo>
                <a:lnTo>
                  <a:pt x="1267369" y="906629"/>
                </a:lnTo>
                <a:lnTo>
                  <a:pt x="1219199" y="914399"/>
                </a:lnTo>
                <a:lnTo>
                  <a:pt x="152402"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13" name="object 13"/>
          <p:cNvSpPr txBox="1"/>
          <p:nvPr/>
        </p:nvSpPr>
        <p:spPr>
          <a:xfrm>
            <a:off x="5330857" y="2034541"/>
            <a:ext cx="772477" cy="276999"/>
          </a:xfrm>
          <a:prstGeom prst="rect">
            <a:avLst/>
          </a:prstGeom>
        </p:spPr>
        <p:txBody>
          <a:bodyPr vert="horz" wrap="square" lIns="0" tIns="0" rIns="0" bIns="0" rtlCol="0">
            <a:spAutoFit/>
          </a:bodyPr>
          <a:lstStyle/>
          <a:p>
            <a:pPr marL="9525"/>
            <a:r>
              <a:rPr sz="1800" dirty="0">
                <a:latin typeface="Calibri"/>
                <a:cs typeface="Calibri"/>
              </a:rPr>
              <a:t>Training</a:t>
            </a:r>
            <a:endParaRPr sz="1800">
              <a:latin typeface="Calibri"/>
              <a:cs typeface="Calibri"/>
            </a:endParaRPr>
          </a:p>
        </p:txBody>
      </p:sp>
      <p:sp>
        <p:nvSpPr>
          <p:cNvPr id="14" name="object 14"/>
          <p:cNvSpPr txBox="1"/>
          <p:nvPr/>
        </p:nvSpPr>
        <p:spPr>
          <a:xfrm>
            <a:off x="1616393" y="662940"/>
            <a:ext cx="1056799" cy="323165"/>
          </a:xfrm>
          <a:prstGeom prst="rect">
            <a:avLst/>
          </a:prstGeom>
        </p:spPr>
        <p:txBody>
          <a:bodyPr vert="horz" wrap="square" lIns="0" tIns="0" rIns="0" bIns="0" rtlCol="0">
            <a:spAutoFit/>
          </a:bodyPr>
          <a:lstStyle/>
          <a:p>
            <a:pPr marL="9525"/>
            <a:r>
              <a:rPr sz="2100" b="1" spc="-19" dirty="0"/>
              <a:t>Training</a:t>
            </a:r>
            <a:endParaRPr sz="2100"/>
          </a:p>
        </p:txBody>
      </p:sp>
      <p:sp>
        <p:nvSpPr>
          <p:cNvPr id="15" name="object 15"/>
          <p:cNvSpPr/>
          <p:nvPr/>
        </p:nvSpPr>
        <p:spPr>
          <a:xfrm>
            <a:off x="3543300" y="1828800"/>
            <a:ext cx="1143000" cy="685800"/>
          </a:xfrm>
          <a:custGeom>
            <a:avLst/>
            <a:gdLst/>
            <a:ahLst/>
            <a:cxnLst/>
            <a:rect l="l" t="t" r="r" b="b"/>
            <a:pathLst>
              <a:path w="1524000" h="914400">
                <a:moveTo>
                  <a:pt x="1371600" y="0"/>
                </a:moveTo>
                <a:lnTo>
                  <a:pt x="152400" y="0"/>
                </a:lnTo>
                <a:lnTo>
                  <a:pt x="104231" y="7769"/>
                </a:lnTo>
                <a:lnTo>
                  <a:pt x="62396" y="29405"/>
                </a:lnTo>
                <a:lnTo>
                  <a:pt x="29405" y="62396"/>
                </a:lnTo>
                <a:lnTo>
                  <a:pt x="7769" y="104231"/>
                </a:lnTo>
                <a:lnTo>
                  <a:pt x="0" y="152400"/>
                </a:lnTo>
                <a:lnTo>
                  <a:pt x="0" y="762000"/>
                </a:lnTo>
                <a:lnTo>
                  <a:pt x="7769" y="810168"/>
                </a:lnTo>
                <a:lnTo>
                  <a:pt x="29405" y="852003"/>
                </a:lnTo>
                <a:lnTo>
                  <a:pt x="62396" y="884994"/>
                </a:lnTo>
                <a:lnTo>
                  <a:pt x="104231" y="906630"/>
                </a:lnTo>
                <a:lnTo>
                  <a:pt x="152400" y="914400"/>
                </a:lnTo>
                <a:lnTo>
                  <a:pt x="1371600" y="914400"/>
                </a:lnTo>
                <a:lnTo>
                  <a:pt x="1419768" y="906630"/>
                </a:lnTo>
                <a:lnTo>
                  <a:pt x="1461603" y="884994"/>
                </a:lnTo>
                <a:lnTo>
                  <a:pt x="1494594" y="852003"/>
                </a:lnTo>
                <a:lnTo>
                  <a:pt x="1516230" y="810168"/>
                </a:lnTo>
                <a:lnTo>
                  <a:pt x="1524000" y="762000"/>
                </a:lnTo>
                <a:lnTo>
                  <a:pt x="1524000" y="152400"/>
                </a:lnTo>
                <a:lnTo>
                  <a:pt x="1516230" y="104231"/>
                </a:lnTo>
                <a:lnTo>
                  <a:pt x="1494594" y="62396"/>
                </a:lnTo>
                <a:lnTo>
                  <a:pt x="1461603" y="29405"/>
                </a:lnTo>
                <a:lnTo>
                  <a:pt x="1419768" y="7769"/>
                </a:lnTo>
                <a:lnTo>
                  <a:pt x="1371600" y="0"/>
                </a:lnTo>
                <a:close/>
              </a:path>
            </a:pathLst>
          </a:custGeom>
          <a:solidFill>
            <a:srgbClr val="E3EBF5"/>
          </a:solidFill>
        </p:spPr>
        <p:txBody>
          <a:bodyPr wrap="square" lIns="0" tIns="0" rIns="0" bIns="0" rtlCol="0"/>
          <a:lstStyle/>
          <a:p>
            <a:endParaRPr sz="1050"/>
          </a:p>
        </p:txBody>
      </p:sp>
      <p:sp>
        <p:nvSpPr>
          <p:cNvPr id="16" name="object 16"/>
          <p:cNvSpPr/>
          <p:nvPr/>
        </p:nvSpPr>
        <p:spPr>
          <a:xfrm>
            <a:off x="3543299" y="1828800"/>
            <a:ext cx="1143000" cy="685800"/>
          </a:xfrm>
          <a:custGeom>
            <a:avLst/>
            <a:gdLst/>
            <a:ahLst/>
            <a:cxnLst/>
            <a:rect l="l" t="t" r="r" b="b"/>
            <a:pathLst>
              <a:path w="1524000" h="914400">
                <a:moveTo>
                  <a:pt x="0" y="152402"/>
                </a:moveTo>
                <a:lnTo>
                  <a:pt x="7769" y="104231"/>
                </a:lnTo>
                <a:lnTo>
                  <a:pt x="29404" y="62395"/>
                </a:lnTo>
                <a:lnTo>
                  <a:pt x="62395" y="29404"/>
                </a:lnTo>
                <a:lnTo>
                  <a:pt x="104231" y="7769"/>
                </a:lnTo>
                <a:lnTo>
                  <a:pt x="152403" y="0"/>
                </a:lnTo>
                <a:lnTo>
                  <a:pt x="1371599" y="0"/>
                </a:lnTo>
                <a:lnTo>
                  <a:pt x="1419769" y="7769"/>
                </a:lnTo>
                <a:lnTo>
                  <a:pt x="1461605" y="29404"/>
                </a:lnTo>
                <a:lnTo>
                  <a:pt x="1494595" y="62395"/>
                </a:lnTo>
                <a:lnTo>
                  <a:pt x="1516229" y="104231"/>
                </a:lnTo>
                <a:lnTo>
                  <a:pt x="1523999" y="152402"/>
                </a:lnTo>
                <a:lnTo>
                  <a:pt x="1523999" y="761996"/>
                </a:lnTo>
                <a:lnTo>
                  <a:pt x="1516229" y="810167"/>
                </a:lnTo>
                <a:lnTo>
                  <a:pt x="1494595" y="852003"/>
                </a:lnTo>
                <a:lnTo>
                  <a:pt x="1461605" y="884994"/>
                </a:lnTo>
                <a:lnTo>
                  <a:pt x="1419769" y="906629"/>
                </a:lnTo>
                <a:lnTo>
                  <a:pt x="1371599" y="914399"/>
                </a:lnTo>
                <a:lnTo>
                  <a:pt x="152403"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17" name="object 17"/>
          <p:cNvSpPr txBox="1"/>
          <p:nvPr/>
        </p:nvSpPr>
        <p:spPr>
          <a:xfrm>
            <a:off x="3703422" y="1912620"/>
            <a:ext cx="827246" cy="538609"/>
          </a:xfrm>
          <a:prstGeom prst="rect">
            <a:avLst/>
          </a:prstGeom>
        </p:spPr>
        <p:txBody>
          <a:bodyPr vert="horz" wrap="square" lIns="0" tIns="0" rIns="0" bIns="0" rtlCol="0">
            <a:spAutoFit/>
          </a:bodyPr>
          <a:lstStyle/>
          <a:p>
            <a:pPr marL="9525" marR="3810" indent="118110">
              <a:lnSpc>
                <a:spcPts val="2100"/>
              </a:lnSpc>
            </a:pPr>
            <a:r>
              <a:rPr sz="1800" dirty="0">
                <a:latin typeface="Calibri"/>
                <a:cs typeface="Calibri"/>
              </a:rPr>
              <a:t>Image  Features</a:t>
            </a:r>
            <a:endParaRPr sz="1800">
              <a:latin typeface="Calibri"/>
              <a:cs typeface="Calibri"/>
            </a:endParaRPr>
          </a:p>
        </p:txBody>
      </p:sp>
      <p:sp>
        <p:nvSpPr>
          <p:cNvPr id="18" name="object 18"/>
          <p:cNvSpPr/>
          <p:nvPr/>
        </p:nvSpPr>
        <p:spPr>
          <a:xfrm>
            <a:off x="3086100" y="2057400"/>
            <a:ext cx="400050" cy="228600"/>
          </a:xfrm>
          <a:custGeom>
            <a:avLst/>
            <a:gdLst/>
            <a:ahLst/>
            <a:cxnLst/>
            <a:rect l="l" t="t" r="r" b="b"/>
            <a:pathLst>
              <a:path w="533400" h="304800">
                <a:moveTo>
                  <a:pt x="381000" y="0"/>
                </a:moveTo>
                <a:lnTo>
                  <a:pt x="381000" y="76200"/>
                </a:lnTo>
                <a:lnTo>
                  <a:pt x="0" y="76200"/>
                </a:lnTo>
                <a:lnTo>
                  <a:pt x="0" y="228600"/>
                </a:lnTo>
                <a:lnTo>
                  <a:pt x="381000" y="228600"/>
                </a:lnTo>
                <a:lnTo>
                  <a:pt x="381000" y="304800"/>
                </a:lnTo>
                <a:lnTo>
                  <a:pt x="533400" y="152400"/>
                </a:lnTo>
                <a:lnTo>
                  <a:pt x="381000" y="0"/>
                </a:lnTo>
                <a:close/>
              </a:path>
            </a:pathLst>
          </a:custGeom>
          <a:solidFill>
            <a:srgbClr val="6095C9"/>
          </a:solidFill>
        </p:spPr>
        <p:txBody>
          <a:bodyPr wrap="square" lIns="0" tIns="0" rIns="0" bIns="0" rtlCol="0"/>
          <a:lstStyle/>
          <a:p>
            <a:endParaRPr sz="1050"/>
          </a:p>
        </p:txBody>
      </p:sp>
      <p:sp>
        <p:nvSpPr>
          <p:cNvPr id="19" name="object 19"/>
          <p:cNvSpPr/>
          <p:nvPr/>
        </p:nvSpPr>
        <p:spPr>
          <a:xfrm>
            <a:off x="3086100" y="2057400"/>
            <a:ext cx="400050" cy="228600"/>
          </a:xfrm>
          <a:custGeom>
            <a:avLst/>
            <a:gdLst/>
            <a:ahLst/>
            <a:cxnLst/>
            <a:rect l="l" t="t" r="r" b="b"/>
            <a:pathLst>
              <a:path w="533400" h="304800">
                <a:moveTo>
                  <a:pt x="0" y="76199"/>
                </a:moveTo>
                <a:lnTo>
                  <a:pt x="380999" y="76199"/>
                </a:lnTo>
                <a:lnTo>
                  <a:pt x="380999" y="0"/>
                </a:lnTo>
                <a:lnTo>
                  <a:pt x="533399" y="152399"/>
                </a:lnTo>
                <a:lnTo>
                  <a:pt x="380999" y="304799"/>
                </a:lnTo>
                <a:lnTo>
                  <a:pt x="3809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20" name="object 20"/>
          <p:cNvSpPr/>
          <p:nvPr/>
        </p:nvSpPr>
        <p:spPr>
          <a:xfrm>
            <a:off x="4743450" y="2057400"/>
            <a:ext cx="400050" cy="228600"/>
          </a:xfrm>
          <a:custGeom>
            <a:avLst/>
            <a:gdLst/>
            <a:ahLst/>
            <a:cxnLst/>
            <a:rect l="l" t="t" r="r" b="b"/>
            <a:pathLst>
              <a:path w="533400" h="304800">
                <a:moveTo>
                  <a:pt x="381000" y="0"/>
                </a:moveTo>
                <a:lnTo>
                  <a:pt x="381000" y="76200"/>
                </a:lnTo>
                <a:lnTo>
                  <a:pt x="0" y="76200"/>
                </a:lnTo>
                <a:lnTo>
                  <a:pt x="0" y="228600"/>
                </a:lnTo>
                <a:lnTo>
                  <a:pt x="381000" y="228600"/>
                </a:lnTo>
                <a:lnTo>
                  <a:pt x="381000" y="304800"/>
                </a:lnTo>
                <a:lnTo>
                  <a:pt x="533400" y="152400"/>
                </a:lnTo>
                <a:lnTo>
                  <a:pt x="381000" y="0"/>
                </a:lnTo>
                <a:close/>
              </a:path>
            </a:pathLst>
          </a:custGeom>
          <a:solidFill>
            <a:srgbClr val="6095C9"/>
          </a:solidFill>
        </p:spPr>
        <p:txBody>
          <a:bodyPr wrap="square" lIns="0" tIns="0" rIns="0" bIns="0" rtlCol="0"/>
          <a:lstStyle/>
          <a:p>
            <a:endParaRPr sz="1050"/>
          </a:p>
        </p:txBody>
      </p:sp>
      <p:sp>
        <p:nvSpPr>
          <p:cNvPr id="21" name="object 21"/>
          <p:cNvSpPr/>
          <p:nvPr/>
        </p:nvSpPr>
        <p:spPr>
          <a:xfrm>
            <a:off x="4743450" y="2057400"/>
            <a:ext cx="400050" cy="228600"/>
          </a:xfrm>
          <a:custGeom>
            <a:avLst/>
            <a:gdLst/>
            <a:ahLst/>
            <a:cxnLst/>
            <a:rect l="l" t="t" r="r" b="b"/>
            <a:pathLst>
              <a:path w="533400" h="304800">
                <a:moveTo>
                  <a:pt x="0" y="76199"/>
                </a:moveTo>
                <a:lnTo>
                  <a:pt x="380999" y="76199"/>
                </a:lnTo>
                <a:lnTo>
                  <a:pt x="380999" y="0"/>
                </a:lnTo>
                <a:lnTo>
                  <a:pt x="533399" y="152399"/>
                </a:lnTo>
                <a:lnTo>
                  <a:pt x="380999" y="304799"/>
                </a:lnTo>
                <a:lnTo>
                  <a:pt x="3809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22" name="object 22"/>
          <p:cNvSpPr/>
          <p:nvPr/>
        </p:nvSpPr>
        <p:spPr>
          <a:xfrm>
            <a:off x="5566172" y="1428750"/>
            <a:ext cx="228600" cy="342900"/>
          </a:xfrm>
          <a:custGeom>
            <a:avLst/>
            <a:gdLst/>
            <a:ahLst/>
            <a:cxnLst/>
            <a:rect l="l" t="t" r="r" b="b"/>
            <a:pathLst>
              <a:path w="304800" h="457200">
                <a:moveTo>
                  <a:pt x="304800" y="304800"/>
                </a:moveTo>
                <a:lnTo>
                  <a:pt x="0" y="304800"/>
                </a:lnTo>
                <a:lnTo>
                  <a:pt x="152400" y="457200"/>
                </a:lnTo>
                <a:lnTo>
                  <a:pt x="304800" y="304800"/>
                </a:lnTo>
                <a:close/>
              </a:path>
              <a:path w="304800" h="457200">
                <a:moveTo>
                  <a:pt x="228600" y="0"/>
                </a:moveTo>
                <a:lnTo>
                  <a:pt x="76200" y="0"/>
                </a:lnTo>
                <a:lnTo>
                  <a:pt x="76200" y="304800"/>
                </a:lnTo>
                <a:lnTo>
                  <a:pt x="228600" y="304800"/>
                </a:lnTo>
                <a:lnTo>
                  <a:pt x="228600" y="0"/>
                </a:lnTo>
                <a:close/>
              </a:path>
            </a:pathLst>
          </a:custGeom>
          <a:solidFill>
            <a:srgbClr val="6095C9"/>
          </a:solidFill>
        </p:spPr>
        <p:txBody>
          <a:bodyPr wrap="square" lIns="0" tIns="0" rIns="0" bIns="0" rtlCol="0"/>
          <a:lstStyle/>
          <a:p>
            <a:endParaRPr sz="1050"/>
          </a:p>
        </p:txBody>
      </p:sp>
      <p:sp>
        <p:nvSpPr>
          <p:cNvPr id="23" name="object 23"/>
          <p:cNvSpPr/>
          <p:nvPr/>
        </p:nvSpPr>
        <p:spPr>
          <a:xfrm>
            <a:off x="5566172" y="1428750"/>
            <a:ext cx="228600" cy="342900"/>
          </a:xfrm>
          <a:custGeom>
            <a:avLst/>
            <a:gdLst/>
            <a:ahLst/>
            <a:cxnLst/>
            <a:rect l="l" t="t" r="r" b="b"/>
            <a:pathLst>
              <a:path w="304800" h="457200">
                <a:moveTo>
                  <a:pt x="228599" y="0"/>
                </a:moveTo>
                <a:lnTo>
                  <a:pt x="228599" y="304799"/>
                </a:lnTo>
                <a:lnTo>
                  <a:pt x="304799" y="304799"/>
                </a:lnTo>
                <a:lnTo>
                  <a:pt x="152399" y="457199"/>
                </a:lnTo>
                <a:lnTo>
                  <a:pt x="0" y="304799"/>
                </a:lnTo>
                <a:lnTo>
                  <a:pt x="76199" y="304799"/>
                </a:lnTo>
                <a:lnTo>
                  <a:pt x="76199" y="0"/>
                </a:lnTo>
                <a:lnTo>
                  <a:pt x="228599" y="0"/>
                </a:lnTo>
                <a:close/>
              </a:path>
            </a:pathLst>
          </a:custGeom>
          <a:ln w="25399">
            <a:solidFill>
              <a:srgbClr val="47719C"/>
            </a:solidFill>
          </a:ln>
        </p:spPr>
        <p:txBody>
          <a:bodyPr wrap="square" lIns="0" tIns="0" rIns="0" bIns="0" rtlCol="0"/>
          <a:lstStyle/>
          <a:p>
            <a:endParaRPr sz="1050"/>
          </a:p>
        </p:txBody>
      </p:sp>
      <p:sp>
        <p:nvSpPr>
          <p:cNvPr id="24" name="object 24"/>
          <p:cNvSpPr/>
          <p:nvPr/>
        </p:nvSpPr>
        <p:spPr>
          <a:xfrm>
            <a:off x="3200400" y="4171950"/>
            <a:ext cx="1314450" cy="685800"/>
          </a:xfrm>
          <a:custGeom>
            <a:avLst/>
            <a:gdLst/>
            <a:ahLst/>
            <a:cxnLst/>
            <a:rect l="l" t="t" r="r" b="b"/>
            <a:pathLst>
              <a:path w="1752600" h="914400">
                <a:moveTo>
                  <a:pt x="1600200" y="0"/>
                </a:moveTo>
                <a:lnTo>
                  <a:pt x="152400" y="0"/>
                </a:lnTo>
                <a:lnTo>
                  <a:pt x="104231" y="7769"/>
                </a:lnTo>
                <a:lnTo>
                  <a:pt x="62396" y="29404"/>
                </a:lnTo>
                <a:lnTo>
                  <a:pt x="29405" y="62395"/>
                </a:lnTo>
                <a:lnTo>
                  <a:pt x="7769" y="104231"/>
                </a:lnTo>
                <a:lnTo>
                  <a:pt x="0" y="152402"/>
                </a:lnTo>
                <a:lnTo>
                  <a:pt x="0" y="761997"/>
                </a:lnTo>
                <a:lnTo>
                  <a:pt x="7769" y="810168"/>
                </a:lnTo>
                <a:lnTo>
                  <a:pt x="29405" y="852004"/>
                </a:lnTo>
                <a:lnTo>
                  <a:pt x="62396" y="884995"/>
                </a:lnTo>
                <a:lnTo>
                  <a:pt x="104231" y="906630"/>
                </a:lnTo>
                <a:lnTo>
                  <a:pt x="152400" y="914400"/>
                </a:lnTo>
                <a:lnTo>
                  <a:pt x="1600200" y="914400"/>
                </a:lnTo>
                <a:lnTo>
                  <a:pt x="1648368" y="906630"/>
                </a:lnTo>
                <a:lnTo>
                  <a:pt x="1690203" y="884995"/>
                </a:lnTo>
                <a:lnTo>
                  <a:pt x="1723194" y="852004"/>
                </a:lnTo>
                <a:lnTo>
                  <a:pt x="1744830" y="810168"/>
                </a:lnTo>
                <a:lnTo>
                  <a:pt x="1752600" y="761997"/>
                </a:lnTo>
                <a:lnTo>
                  <a:pt x="1752600" y="152402"/>
                </a:lnTo>
                <a:lnTo>
                  <a:pt x="1744830" y="104231"/>
                </a:lnTo>
                <a:lnTo>
                  <a:pt x="1723194" y="62395"/>
                </a:lnTo>
                <a:lnTo>
                  <a:pt x="1690203" y="29404"/>
                </a:lnTo>
                <a:lnTo>
                  <a:pt x="1648368" y="7769"/>
                </a:lnTo>
                <a:lnTo>
                  <a:pt x="1600200" y="0"/>
                </a:lnTo>
                <a:close/>
              </a:path>
            </a:pathLst>
          </a:custGeom>
          <a:solidFill>
            <a:srgbClr val="E3EBF5"/>
          </a:solidFill>
        </p:spPr>
        <p:txBody>
          <a:bodyPr wrap="square" lIns="0" tIns="0" rIns="0" bIns="0" rtlCol="0"/>
          <a:lstStyle/>
          <a:p>
            <a:endParaRPr sz="1050"/>
          </a:p>
        </p:txBody>
      </p:sp>
      <p:sp>
        <p:nvSpPr>
          <p:cNvPr id="25" name="object 25"/>
          <p:cNvSpPr/>
          <p:nvPr/>
        </p:nvSpPr>
        <p:spPr>
          <a:xfrm>
            <a:off x="3200400" y="4171950"/>
            <a:ext cx="1314450" cy="685800"/>
          </a:xfrm>
          <a:custGeom>
            <a:avLst/>
            <a:gdLst/>
            <a:ahLst/>
            <a:cxnLst/>
            <a:rect l="l" t="t" r="r" b="b"/>
            <a:pathLst>
              <a:path w="1752600" h="914400">
                <a:moveTo>
                  <a:pt x="0" y="152402"/>
                </a:moveTo>
                <a:lnTo>
                  <a:pt x="7769" y="104231"/>
                </a:lnTo>
                <a:lnTo>
                  <a:pt x="29404" y="62395"/>
                </a:lnTo>
                <a:lnTo>
                  <a:pt x="62395" y="29404"/>
                </a:lnTo>
                <a:lnTo>
                  <a:pt x="104231" y="7769"/>
                </a:lnTo>
                <a:lnTo>
                  <a:pt x="152402" y="0"/>
                </a:lnTo>
                <a:lnTo>
                  <a:pt x="1600198" y="0"/>
                </a:lnTo>
                <a:lnTo>
                  <a:pt x="1648369" y="7769"/>
                </a:lnTo>
                <a:lnTo>
                  <a:pt x="1690204" y="29404"/>
                </a:lnTo>
                <a:lnTo>
                  <a:pt x="1723194" y="62395"/>
                </a:lnTo>
                <a:lnTo>
                  <a:pt x="1744829" y="104231"/>
                </a:lnTo>
                <a:lnTo>
                  <a:pt x="1752598" y="152402"/>
                </a:lnTo>
                <a:lnTo>
                  <a:pt x="1752598" y="761996"/>
                </a:lnTo>
                <a:lnTo>
                  <a:pt x="1744829" y="810167"/>
                </a:lnTo>
                <a:lnTo>
                  <a:pt x="1723194" y="852003"/>
                </a:lnTo>
                <a:lnTo>
                  <a:pt x="1690204" y="884994"/>
                </a:lnTo>
                <a:lnTo>
                  <a:pt x="1648369" y="906629"/>
                </a:lnTo>
                <a:lnTo>
                  <a:pt x="1600198" y="914399"/>
                </a:lnTo>
                <a:lnTo>
                  <a:pt x="152402"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26" name="object 26"/>
          <p:cNvSpPr txBox="1"/>
          <p:nvPr/>
        </p:nvSpPr>
        <p:spPr>
          <a:xfrm>
            <a:off x="3446247" y="4255770"/>
            <a:ext cx="827246" cy="538609"/>
          </a:xfrm>
          <a:prstGeom prst="rect">
            <a:avLst/>
          </a:prstGeom>
        </p:spPr>
        <p:txBody>
          <a:bodyPr vert="horz" wrap="square" lIns="0" tIns="0" rIns="0" bIns="0" rtlCol="0">
            <a:spAutoFit/>
          </a:bodyPr>
          <a:lstStyle/>
          <a:p>
            <a:pPr marL="9525" marR="3810" indent="118110">
              <a:lnSpc>
                <a:spcPts val="2100"/>
              </a:lnSpc>
            </a:pPr>
            <a:r>
              <a:rPr sz="1800" dirty="0">
                <a:latin typeface="Calibri"/>
                <a:cs typeface="Calibri"/>
              </a:rPr>
              <a:t>Image  Features</a:t>
            </a:r>
            <a:endParaRPr sz="1800">
              <a:latin typeface="Calibri"/>
              <a:cs typeface="Calibri"/>
            </a:endParaRPr>
          </a:p>
        </p:txBody>
      </p:sp>
      <p:sp>
        <p:nvSpPr>
          <p:cNvPr id="27" name="object 27"/>
          <p:cNvSpPr/>
          <p:nvPr/>
        </p:nvSpPr>
        <p:spPr>
          <a:xfrm>
            <a:off x="2743200" y="4400550"/>
            <a:ext cx="400050" cy="228600"/>
          </a:xfrm>
          <a:custGeom>
            <a:avLst/>
            <a:gdLst/>
            <a:ahLst/>
            <a:cxnLst/>
            <a:rect l="l" t="t" r="r" b="b"/>
            <a:pathLst>
              <a:path w="533400" h="304800">
                <a:moveTo>
                  <a:pt x="381000" y="0"/>
                </a:moveTo>
                <a:lnTo>
                  <a:pt x="381000" y="76200"/>
                </a:lnTo>
                <a:lnTo>
                  <a:pt x="0" y="76200"/>
                </a:lnTo>
                <a:lnTo>
                  <a:pt x="0" y="228600"/>
                </a:lnTo>
                <a:lnTo>
                  <a:pt x="381000" y="228600"/>
                </a:lnTo>
                <a:lnTo>
                  <a:pt x="381000" y="304800"/>
                </a:lnTo>
                <a:lnTo>
                  <a:pt x="533400" y="152400"/>
                </a:lnTo>
                <a:lnTo>
                  <a:pt x="381000" y="0"/>
                </a:lnTo>
                <a:close/>
              </a:path>
            </a:pathLst>
          </a:custGeom>
          <a:solidFill>
            <a:srgbClr val="6095C9"/>
          </a:solidFill>
        </p:spPr>
        <p:txBody>
          <a:bodyPr wrap="square" lIns="0" tIns="0" rIns="0" bIns="0" rtlCol="0"/>
          <a:lstStyle/>
          <a:p>
            <a:endParaRPr sz="1050"/>
          </a:p>
        </p:txBody>
      </p:sp>
      <p:sp>
        <p:nvSpPr>
          <p:cNvPr id="28" name="object 28"/>
          <p:cNvSpPr/>
          <p:nvPr/>
        </p:nvSpPr>
        <p:spPr>
          <a:xfrm>
            <a:off x="2743200" y="4400550"/>
            <a:ext cx="400050" cy="228600"/>
          </a:xfrm>
          <a:custGeom>
            <a:avLst/>
            <a:gdLst/>
            <a:ahLst/>
            <a:cxnLst/>
            <a:rect l="l" t="t" r="r" b="b"/>
            <a:pathLst>
              <a:path w="533400" h="304800">
                <a:moveTo>
                  <a:pt x="0" y="76199"/>
                </a:moveTo>
                <a:lnTo>
                  <a:pt x="380999" y="76199"/>
                </a:lnTo>
                <a:lnTo>
                  <a:pt x="380999" y="0"/>
                </a:lnTo>
                <a:lnTo>
                  <a:pt x="533399" y="152399"/>
                </a:lnTo>
                <a:lnTo>
                  <a:pt x="380999" y="304799"/>
                </a:lnTo>
                <a:lnTo>
                  <a:pt x="3809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29" name="object 29"/>
          <p:cNvSpPr txBox="1"/>
          <p:nvPr/>
        </p:nvSpPr>
        <p:spPr>
          <a:xfrm>
            <a:off x="1667589" y="3634740"/>
            <a:ext cx="947738" cy="323165"/>
          </a:xfrm>
          <a:prstGeom prst="rect">
            <a:avLst/>
          </a:prstGeom>
        </p:spPr>
        <p:txBody>
          <a:bodyPr vert="horz" wrap="square" lIns="0" tIns="0" rIns="0" bIns="0" rtlCol="0">
            <a:spAutoFit/>
          </a:bodyPr>
          <a:lstStyle/>
          <a:p>
            <a:pPr marL="9525"/>
            <a:r>
              <a:rPr sz="2100" b="1" spc="-26" dirty="0"/>
              <a:t>Testing</a:t>
            </a:r>
            <a:endParaRPr sz="2100"/>
          </a:p>
        </p:txBody>
      </p:sp>
      <p:sp>
        <p:nvSpPr>
          <p:cNvPr id="30" name="object 30"/>
          <p:cNvSpPr txBox="1"/>
          <p:nvPr/>
        </p:nvSpPr>
        <p:spPr>
          <a:xfrm>
            <a:off x="1544955" y="4831318"/>
            <a:ext cx="1137285" cy="276999"/>
          </a:xfrm>
          <a:prstGeom prst="rect">
            <a:avLst/>
          </a:prstGeom>
        </p:spPr>
        <p:txBody>
          <a:bodyPr vert="horz" wrap="square" lIns="0" tIns="0" rIns="0" bIns="0" rtlCol="0">
            <a:spAutoFit/>
          </a:bodyPr>
          <a:lstStyle/>
          <a:p>
            <a:pPr marL="9525"/>
            <a:r>
              <a:rPr sz="1800" spc="-53" dirty="0"/>
              <a:t>Test</a:t>
            </a:r>
            <a:r>
              <a:rPr sz="1800" spc="-71" dirty="0"/>
              <a:t> </a:t>
            </a:r>
            <a:r>
              <a:rPr sz="1800" dirty="0"/>
              <a:t>Image</a:t>
            </a:r>
            <a:endParaRPr sz="1800"/>
          </a:p>
        </p:txBody>
      </p:sp>
      <p:sp>
        <p:nvSpPr>
          <p:cNvPr id="31" name="object 31"/>
          <p:cNvSpPr/>
          <p:nvPr/>
        </p:nvSpPr>
        <p:spPr>
          <a:xfrm>
            <a:off x="6286500" y="2057400"/>
            <a:ext cx="400050" cy="228600"/>
          </a:xfrm>
          <a:custGeom>
            <a:avLst/>
            <a:gdLst/>
            <a:ahLst/>
            <a:cxnLst/>
            <a:rect l="l" t="t" r="r" b="b"/>
            <a:pathLst>
              <a:path w="533400" h="304800">
                <a:moveTo>
                  <a:pt x="381000" y="0"/>
                </a:moveTo>
                <a:lnTo>
                  <a:pt x="381000" y="76200"/>
                </a:lnTo>
                <a:lnTo>
                  <a:pt x="0" y="76200"/>
                </a:lnTo>
                <a:lnTo>
                  <a:pt x="0" y="228600"/>
                </a:lnTo>
                <a:lnTo>
                  <a:pt x="381000" y="228600"/>
                </a:lnTo>
                <a:lnTo>
                  <a:pt x="381000" y="304800"/>
                </a:lnTo>
                <a:lnTo>
                  <a:pt x="533400" y="152400"/>
                </a:lnTo>
                <a:lnTo>
                  <a:pt x="381000" y="0"/>
                </a:lnTo>
                <a:close/>
              </a:path>
            </a:pathLst>
          </a:custGeom>
          <a:solidFill>
            <a:srgbClr val="6095C9"/>
          </a:solidFill>
        </p:spPr>
        <p:txBody>
          <a:bodyPr wrap="square" lIns="0" tIns="0" rIns="0" bIns="0" rtlCol="0"/>
          <a:lstStyle/>
          <a:p>
            <a:endParaRPr sz="1050"/>
          </a:p>
        </p:txBody>
      </p:sp>
      <p:sp>
        <p:nvSpPr>
          <p:cNvPr id="32" name="object 32"/>
          <p:cNvSpPr/>
          <p:nvPr/>
        </p:nvSpPr>
        <p:spPr>
          <a:xfrm>
            <a:off x="6286500" y="2057400"/>
            <a:ext cx="400050" cy="228600"/>
          </a:xfrm>
          <a:custGeom>
            <a:avLst/>
            <a:gdLst/>
            <a:ahLst/>
            <a:cxnLst/>
            <a:rect l="l" t="t" r="r" b="b"/>
            <a:pathLst>
              <a:path w="533400" h="304800">
                <a:moveTo>
                  <a:pt x="0" y="76199"/>
                </a:moveTo>
                <a:lnTo>
                  <a:pt x="380999" y="76199"/>
                </a:lnTo>
                <a:lnTo>
                  <a:pt x="380999" y="0"/>
                </a:lnTo>
                <a:lnTo>
                  <a:pt x="533399" y="152399"/>
                </a:lnTo>
                <a:lnTo>
                  <a:pt x="380999" y="304799"/>
                </a:lnTo>
                <a:lnTo>
                  <a:pt x="3809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33" name="object 33"/>
          <p:cNvSpPr/>
          <p:nvPr/>
        </p:nvSpPr>
        <p:spPr>
          <a:xfrm>
            <a:off x="6800850" y="1828800"/>
            <a:ext cx="1143000" cy="685800"/>
          </a:xfrm>
          <a:custGeom>
            <a:avLst/>
            <a:gdLst/>
            <a:ahLst/>
            <a:cxnLst/>
            <a:rect l="l" t="t" r="r" b="b"/>
            <a:pathLst>
              <a:path w="1524000" h="914400">
                <a:moveTo>
                  <a:pt x="1371600" y="0"/>
                </a:moveTo>
                <a:lnTo>
                  <a:pt x="152400" y="0"/>
                </a:lnTo>
                <a:lnTo>
                  <a:pt x="104231" y="7769"/>
                </a:lnTo>
                <a:lnTo>
                  <a:pt x="62396" y="29405"/>
                </a:lnTo>
                <a:lnTo>
                  <a:pt x="29405" y="62396"/>
                </a:lnTo>
                <a:lnTo>
                  <a:pt x="7769" y="104231"/>
                </a:lnTo>
                <a:lnTo>
                  <a:pt x="0" y="152400"/>
                </a:lnTo>
                <a:lnTo>
                  <a:pt x="0" y="762000"/>
                </a:lnTo>
                <a:lnTo>
                  <a:pt x="7769" y="810168"/>
                </a:lnTo>
                <a:lnTo>
                  <a:pt x="29405" y="852003"/>
                </a:lnTo>
                <a:lnTo>
                  <a:pt x="62396" y="884994"/>
                </a:lnTo>
                <a:lnTo>
                  <a:pt x="104231" y="906630"/>
                </a:lnTo>
                <a:lnTo>
                  <a:pt x="152400" y="914400"/>
                </a:lnTo>
                <a:lnTo>
                  <a:pt x="1371600" y="914400"/>
                </a:lnTo>
                <a:lnTo>
                  <a:pt x="1419768" y="906630"/>
                </a:lnTo>
                <a:lnTo>
                  <a:pt x="1461603" y="884994"/>
                </a:lnTo>
                <a:lnTo>
                  <a:pt x="1494594" y="852003"/>
                </a:lnTo>
                <a:lnTo>
                  <a:pt x="1516230" y="810168"/>
                </a:lnTo>
                <a:lnTo>
                  <a:pt x="1524000" y="762000"/>
                </a:lnTo>
                <a:lnTo>
                  <a:pt x="1524000" y="152400"/>
                </a:lnTo>
                <a:lnTo>
                  <a:pt x="1516230" y="104231"/>
                </a:lnTo>
                <a:lnTo>
                  <a:pt x="1494594" y="62396"/>
                </a:lnTo>
                <a:lnTo>
                  <a:pt x="1461603" y="29405"/>
                </a:lnTo>
                <a:lnTo>
                  <a:pt x="1419768" y="7769"/>
                </a:lnTo>
                <a:lnTo>
                  <a:pt x="1371600" y="0"/>
                </a:lnTo>
                <a:close/>
              </a:path>
            </a:pathLst>
          </a:custGeom>
          <a:solidFill>
            <a:srgbClr val="E3EBF5"/>
          </a:solidFill>
        </p:spPr>
        <p:txBody>
          <a:bodyPr wrap="square" lIns="0" tIns="0" rIns="0" bIns="0" rtlCol="0"/>
          <a:lstStyle/>
          <a:p>
            <a:endParaRPr sz="1050"/>
          </a:p>
        </p:txBody>
      </p:sp>
      <p:sp>
        <p:nvSpPr>
          <p:cNvPr id="34" name="object 34"/>
          <p:cNvSpPr/>
          <p:nvPr/>
        </p:nvSpPr>
        <p:spPr>
          <a:xfrm>
            <a:off x="6800850" y="1828800"/>
            <a:ext cx="1143000" cy="685800"/>
          </a:xfrm>
          <a:custGeom>
            <a:avLst/>
            <a:gdLst/>
            <a:ahLst/>
            <a:cxnLst/>
            <a:rect l="l" t="t" r="r" b="b"/>
            <a:pathLst>
              <a:path w="1524000" h="914400">
                <a:moveTo>
                  <a:pt x="0" y="152402"/>
                </a:moveTo>
                <a:lnTo>
                  <a:pt x="7769" y="104231"/>
                </a:lnTo>
                <a:lnTo>
                  <a:pt x="29404" y="62395"/>
                </a:lnTo>
                <a:lnTo>
                  <a:pt x="62395" y="29404"/>
                </a:lnTo>
                <a:lnTo>
                  <a:pt x="104231" y="7769"/>
                </a:lnTo>
                <a:lnTo>
                  <a:pt x="152403" y="0"/>
                </a:lnTo>
                <a:lnTo>
                  <a:pt x="1371599" y="0"/>
                </a:lnTo>
                <a:lnTo>
                  <a:pt x="1419769" y="7769"/>
                </a:lnTo>
                <a:lnTo>
                  <a:pt x="1461605" y="29404"/>
                </a:lnTo>
                <a:lnTo>
                  <a:pt x="1494595" y="62395"/>
                </a:lnTo>
                <a:lnTo>
                  <a:pt x="1516229" y="104231"/>
                </a:lnTo>
                <a:lnTo>
                  <a:pt x="1523999" y="152402"/>
                </a:lnTo>
                <a:lnTo>
                  <a:pt x="1523999" y="761996"/>
                </a:lnTo>
                <a:lnTo>
                  <a:pt x="1516229" y="810167"/>
                </a:lnTo>
                <a:lnTo>
                  <a:pt x="1494595" y="852003"/>
                </a:lnTo>
                <a:lnTo>
                  <a:pt x="1461605" y="884994"/>
                </a:lnTo>
                <a:lnTo>
                  <a:pt x="1419769" y="906629"/>
                </a:lnTo>
                <a:lnTo>
                  <a:pt x="1371599" y="914399"/>
                </a:lnTo>
                <a:lnTo>
                  <a:pt x="152403"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35" name="object 35"/>
          <p:cNvSpPr txBox="1"/>
          <p:nvPr/>
        </p:nvSpPr>
        <p:spPr>
          <a:xfrm>
            <a:off x="6988375" y="1912620"/>
            <a:ext cx="772477" cy="538609"/>
          </a:xfrm>
          <a:prstGeom prst="rect">
            <a:avLst/>
          </a:prstGeom>
        </p:spPr>
        <p:txBody>
          <a:bodyPr vert="horz" wrap="square" lIns="0" tIns="0" rIns="0" bIns="0" rtlCol="0">
            <a:spAutoFit/>
          </a:bodyPr>
          <a:lstStyle/>
          <a:p>
            <a:pPr marL="90964" marR="3810" indent="-81915">
              <a:lnSpc>
                <a:spcPts val="2100"/>
              </a:lnSpc>
            </a:pPr>
            <a:r>
              <a:rPr sz="1800" dirty="0">
                <a:latin typeface="Calibri"/>
                <a:cs typeface="Calibri"/>
              </a:rPr>
              <a:t>Learned  model</a:t>
            </a:r>
            <a:endParaRPr sz="1800">
              <a:latin typeface="Calibri"/>
              <a:cs typeface="Calibri"/>
            </a:endParaRPr>
          </a:p>
        </p:txBody>
      </p:sp>
      <p:sp>
        <p:nvSpPr>
          <p:cNvPr id="36" name="object 36"/>
          <p:cNvSpPr/>
          <p:nvPr/>
        </p:nvSpPr>
        <p:spPr>
          <a:xfrm>
            <a:off x="5029200" y="4171950"/>
            <a:ext cx="1314450" cy="685800"/>
          </a:xfrm>
          <a:custGeom>
            <a:avLst/>
            <a:gdLst/>
            <a:ahLst/>
            <a:cxnLst/>
            <a:rect l="l" t="t" r="r" b="b"/>
            <a:pathLst>
              <a:path w="1752600" h="914400">
                <a:moveTo>
                  <a:pt x="1600200" y="0"/>
                </a:moveTo>
                <a:lnTo>
                  <a:pt x="152400" y="0"/>
                </a:lnTo>
                <a:lnTo>
                  <a:pt x="104231" y="7769"/>
                </a:lnTo>
                <a:lnTo>
                  <a:pt x="62396" y="29404"/>
                </a:lnTo>
                <a:lnTo>
                  <a:pt x="29405" y="62395"/>
                </a:lnTo>
                <a:lnTo>
                  <a:pt x="7769" y="104231"/>
                </a:lnTo>
                <a:lnTo>
                  <a:pt x="0" y="152402"/>
                </a:lnTo>
                <a:lnTo>
                  <a:pt x="0" y="761997"/>
                </a:lnTo>
                <a:lnTo>
                  <a:pt x="7769" y="810168"/>
                </a:lnTo>
                <a:lnTo>
                  <a:pt x="29405" y="852004"/>
                </a:lnTo>
                <a:lnTo>
                  <a:pt x="62396" y="884995"/>
                </a:lnTo>
                <a:lnTo>
                  <a:pt x="104231" y="906630"/>
                </a:lnTo>
                <a:lnTo>
                  <a:pt x="152400" y="914400"/>
                </a:lnTo>
                <a:lnTo>
                  <a:pt x="1600200" y="914400"/>
                </a:lnTo>
                <a:lnTo>
                  <a:pt x="1648368" y="906630"/>
                </a:lnTo>
                <a:lnTo>
                  <a:pt x="1690203" y="884995"/>
                </a:lnTo>
                <a:lnTo>
                  <a:pt x="1723194" y="852004"/>
                </a:lnTo>
                <a:lnTo>
                  <a:pt x="1744830" y="810168"/>
                </a:lnTo>
                <a:lnTo>
                  <a:pt x="1752600" y="761997"/>
                </a:lnTo>
                <a:lnTo>
                  <a:pt x="1752600" y="152402"/>
                </a:lnTo>
                <a:lnTo>
                  <a:pt x="1744830" y="104231"/>
                </a:lnTo>
                <a:lnTo>
                  <a:pt x="1723194" y="62395"/>
                </a:lnTo>
                <a:lnTo>
                  <a:pt x="1690203" y="29404"/>
                </a:lnTo>
                <a:lnTo>
                  <a:pt x="1648368" y="7769"/>
                </a:lnTo>
                <a:lnTo>
                  <a:pt x="1600200" y="0"/>
                </a:lnTo>
                <a:close/>
              </a:path>
            </a:pathLst>
          </a:custGeom>
          <a:solidFill>
            <a:srgbClr val="E3EBF5"/>
          </a:solidFill>
        </p:spPr>
        <p:txBody>
          <a:bodyPr wrap="square" lIns="0" tIns="0" rIns="0" bIns="0" rtlCol="0"/>
          <a:lstStyle/>
          <a:p>
            <a:endParaRPr sz="1050"/>
          </a:p>
        </p:txBody>
      </p:sp>
      <p:sp>
        <p:nvSpPr>
          <p:cNvPr id="37" name="object 37"/>
          <p:cNvSpPr/>
          <p:nvPr/>
        </p:nvSpPr>
        <p:spPr>
          <a:xfrm>
            <a:off x="5029200" y="4171950"/>
            <a:ext cx="1314450" cy="685800"/>
          </a:xfrm>
          <a:custGeom>
            <a:avLst/>
            <a:gdLst/>
            <a:ahLst/>
            <a:cxnLst/>
            <a:rect l="l" t="t" r="r" b="b"/>
            <a:pathLst>
              <a:path w="1752600" h="914400">
                <a:moveTo>
                  <a:pt x="0" y="152402"/>
                </a:moveTo>
                <a:lnTo>
                  <a:pt x="7769" y="104231"/>
                </a:lnTo>
                <a:lnTo>
                  <a:pt x="29404" y="62395"/>
                </a:lnTo>
                <a:lnTo>
                  <a:pt x="62395" y="29404"/>
                </a:lnTo>
                <a:lnTo>
                  <a:pt x="104231" y="7769"/>
                </a:lnTo>
                <a:lnTo>
                  <a:pt x="152402" y="0"/>
                </a:lnTo>
                <a:lnTo>
                  <a:pt x="1600198" y="0"/>
                </a:lnTo>
                <a:lnTo>
                  <a:pt x="1648369" y="7769"/>
                </a:lnTo>
                <a:lnTo>
                  <a:pt x="1690204" y="29404"/>
                </a:lnTo>
                <a:lnTo>
                  <a:pt x="1723194" y="62395"/>
                </a:lnTo>
                <a:lnTo>
                  <a:pt x="1744829" y="104231"/>
                </a:lnTo>
                <a:lnTo>
                  <a:pt x="1752598" y="152402"/>
                </a:lnTo>
                <a:lnTo>
                  <a:pt x="1752598" y="761996"/>
                </a:lnTo>
                <a:lnTo>
                  <a:pt x="1744829" y="810167"/>
                </a:lnTo>
                <a:lnTo>
                  <a:pt x="1723194" y="852003"/>
                </a:lnTo>
                <a:lnTo>
                  <a:pt x="1690204" y="884994"/>
                </a:lnTo>
                <a:lnTo>
                  <a:pt x="1648369" y="906629"/>
                </a:lnTo>
                <a:lnTo>
                  <a:pt x="1600198" y="914399"/>
                </a:lnTo>
                <a:lnTo>
                  <a:pt x="152402" y="914399"/>
                </a:lnTo>
                <a:lnTo>
                  <a:pt x="104231" y="906629"/>
                </a:lnTo>
                <a:lnTo>
                  <a:pt x="62395" y="884994"/>
                </a:lnTo>
                <a:lnTo>
                  <a:pt x="29404" y="852003"/>
                </a:lnTo>
                <a:lnTo>
                  <a:pt x="7769" y="810167"/>
                </a:lnTo>
                <a:lnTo>
                  <a:pt x="0" y="761996"/>
                </a:lnTo>
                <a:lnTo>
                  <a:pt x="0" y="152402"/>
                </a:lnTo>
                <a:close/>
              </a:path>
            </a:pathLst>
          </a:custGeom>
          <a:ln w="25399">
            <a:solidFill>
              <a:srgbClr val="47719C"/>
            </a:solidFill>
          </a:ln>
        </p:spPr>
        <p:txBody>
          <a:bodyPr wrap="square" lIns="0" tIns="0" rIns="0" bIns="0" rtlCol="0"/>
          <a:lstStyle/>
          <a:p>
            <a:endParaRPr sz="1050"/>
          </a:p>
        </p:txBody>
      </p:sp>
      <p:sp>
        <p:nvSpPr>
          <p:cNvPr id="38" name="object 38"/>
          <p:cNvSpPr txBox="1"/>
          <p:nvPr/>
        </p:nvSpPr>
        <p:spPr>
          <a:xfrm>
            <a:off x="5302450" y="4255770"/>
            <a:ext cx="772477" cy="538609"/>
          </a:xfrm>
          <a:prstGeom prst="rect">
            <a:avLst/>
          </a:prstGeom>
        </p:spPr>
        <p:txBody>
          <a:bodyPr vert="horz" wrap="square" lIns="0" tIns="0" rIns="0" bIns="0" rtlCol="0">
            <a:spAutoFit/>
          </a:bodyPr>
          <a:lstStyle/>
          <a:p>
            <a:pPr marL="90964" marR="3810" indent="-81915">
              <a:lnSpc>
                <a:spcPts val="2100"/>
              </a:lnSpc>
            </a:pPr>
            <a:r>
              <a:rPr sz="1800" dirty="0">
                <a:latin typeface="Calibri"/>
                <a:cs typeface="Calibri"/>
              </a:rPr>
              <a:t>Learned  model</a:t>
            </a:r>
            <a:endParaRPr sz="1800">
              <a:latin typeface="Calibri"/>
              <a:cs typeface="Calibri"/>
            </a:endParaRPr>
          </a:p>
        </p:txBody>
      </p:sp>
      <p:sp>
        <p:nvSpPr>
          <p:cNvPr id="39" name="object 39"/>
          <p:cNvSpPr/>
          <p:nvPr/>
        </p:nvSpPr>
        <p:spPr>
          <a:xfrm>
            <a:off x="4572000" y="4400550"/>
            <a:ext cx="400050" cy="228600"/>
          </a:xfrm>
          <a:custGeom>
            <a:avLst/>
            <a:gdLst/>
            <a:ahLst/>
            <a:cxnLst/>
            <a:rect l="l" t="t" r="r" b="b"/>
            <a:pathLst>
              <a:path w="533400" h="304800">
                <a:moveTo>
                  <a:pt x="381000" y="0"/>
                </a:moveTo>
                <a:lnTo>
                  <a:pt x="381000" y="76200"/>
                </a:lnTo>
                <a:lnTo>
                  <a:pt x="0" y="76200"/>
                </a:lnTo>
                <a:lnTo>
                  <a:pt x="0" y="228600"/>
                </a:lnTo>
                <a:lnTo>
                  <a:pt x="381000" y="228600"/>
                </a:lnTo>
                <a:lnTo>
                  <a:pt x="381000" y="304800"/>
                </a:lnTo>
                <a:lnTo>
                  <a:pt x="533400" y="152400"/>
                </a:lnTo>
                <a:lnTo>
                  <a:pt x="381000" y="0"/>
                </a:lnTo>
                <a:close/>
              </a:path>
            </a:pathLst>
          </a:custGeom>
          <a:solidFill>
            <a:srgbClr val="6095C9"/>
          </a:solidFill>
        </p:spPr>
        <p:txBody>
          <a:bodyPr wrap="square" lIns="0" tIns="0" rIns="0" bIns="0" rtlCol="0"/>
          <a:lstStyle/>
          <a:p>
            <a:endParaRPr sz="1050"/>
          </a:p>
        </p:txBody>
      </p:sp>
      <p:sp>
        <p:nvSpPr>
          <p:cNvPr id="40" name="object 40"/>
          <p:cNvSpPr/>
          <p:nvPr/>
        </p:nvSpPr>
        <p:spPr>
          <a:xfrm>
            <a:off x="4572000" y="4400550"/>
            <a:ext cx="400050" cy="228600"/>
          </a:xfrm>
          <a:custGeom>
            <a:avLst/>
            <a:gdLst/>
            <a:ahLst/>
            <a:cxnLst/>
            <a:rect l="l" t="t" r="r" b="b"/>
            <a:pathLst>
              <a:path w="533400" h="304800">
                <a:moveTo>
                  <a:pt x="0" y="76199"/>
                </a:moveTo>
                <a:lnTo>
                  <a:pt x="380999" y="76199"/>
                </a:lnTo>
                <a:lnTo>
                  <a:pt x="380999" y="0"/>
                </a:lnTo>
                <a:lnTo>
                  <a:pt x="533399" y="152399"/>
                </a:lnTo>
                <a:lnTo>
                  <a:pt x="380999" y="304799"/>
                </a:lnTo>
                <a:lnTo>
                  <a:pt x="3809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41" name="object 41"/>
          <p:cNvSpPr txBox="1"/>
          <p:nvPr/>
        </p:nvSpPr>
        <p:spPr>
          <a:xfrm>
            <a:off x="5945505" y="4970621"/>
            <a:ext cx="1756410" cy="138499"/>
          </a:xfrm>
          <a:prstGeom prst="rect">
            <a:avLst/>
          </a:prstGeom>
        </p:spPr>
        <p:txBody>
          <a:bodyPr vert="horz" wrap="square" lIns="0" tIns="0" rIns="0" bIns="0" rtlCol="0">
            <a:spAutoFit/>
          </a:bodyPr>
          <a:lstStyle/>
          <a:p>
            <a:pPr marL="9525"/>
            <a:r>
              <a:rPr sz="900" dirty="0">
                <a:solidFill>
                  <a:srgbClr val="A6A6A6"/>
                </a:solidFill>
                <a:latin typeface="Calibri"/>
                <a:cs typeface="Calibri"/>
              </a:rPr>
              <a:t>Slide credit: D. Hoiem and L.</a:t>
            </a:r>
            <a:r>
              <a:rPr sz="900" spc="-79" dirty="0">
                <a:solidFill>
                  <a:srgbClr val="A6A6A6"/>
                </a:solidFill>
                <a:latin typeface="Calibri"/>
                <a:cs typeface="Calibri"/>
              </a:rPr>
              <a:t> </a:t>
            </a:r>
            <a:r>
              <a:rPr sz="900" dirty="0">
                <a:solidFill>
                  <a:srgbClr val="A6A6A6"/>
                </a:solidFill>
                <a:latin typeface="Calibri"/>
                <a:cs typeface="Calibri"/>
              </a:rPr>
              <a:t>Lazebnik</a:t>
            </a:r>
            <a:endParaRPr sz="900">
              <a:latin typeface="Calibri"/>
              <a:cs typeface="Calibri"/>
            </a:endParaRPr>
          </a:p>
        </p:txBody>
      </p:sp>
      <p:sp>
        <p:nvSpPr>
          <p:cNvPr id="42" name="object 42"/>
          <p:cNvSpPr/>
          <p:nvPr/>
        </p:nvSpPr>
        <p:spPr>
          <a:xfrm>
            <a:off x="6343650" y="4400550"/>
            <a:ext cx="342900" cy="228600"/>
          </a:xfrm>
          <a:custGeom>
            <a:avLst/>
            <a:gdLst/>
            <a:ahLst/>
            <a:cxnLst/>
            <a:rect l="l" t="t" r="r" b="b"/>
            <a:pathLst>
              <a:path w="457200" h="304800">
                <a:moveTo>
                  <a:pt x="304800" y="0"/>
                </a:moveTo>
                <a:lnTo>
                  <a:pt x="304800" y="76200"/>
                </a:lnTo>
                <a:lnTo>
                  <a:pt x="0" y="76200"/>
                </a:lnTo>
                <a:lnTo>
                  <a:pt x="0" y="228600"/>
                </a:lnTo>
                <a:lnTo>
                  <a:pt x="304800" y="228600"/>
                </a:lnTo>
                <a:lnTo>
                  <a:pt x="304800" y="304800"/>
                </a:lnTo>
                <a:lnTo>
                  <a:pt x="457200" y="152400"/>
                </a:lnTo>
                <a:lnTo>
                  <a:pt x="304800" y="0"/>
                </a:lnTo>
                <a:close/>
              </a:path>
            </a:pathLst>
          </a:custGeom>
          <a:solidFill>
            <a:srgbClr val="6095C9"/>
          </a:solidFill>
        </p:spPr>
        <p:txBody>
          <a:bodyPr wrap="square" lIns="0" tIns="0" rIns="0" bIns="0" rtlCol="0"/>
          <a:lstStyle/>
          <a:p>
            <a:endParaRPr sz="1050"/>
          </a:p>
        </p:txBody>
      </p:sp>
      <p:sp>
        <p:nvSpPr>
          <p:cNvPr id="43" name="object 43"/>
          <p:cNvSpPr/>
          <p:nvPr/>
        </p:nvSpPr>
        <p:spPr>
          <a:xfrm>
            <a:off x="6343650" y="4400550"/>
            <a:ext cx="342900" cy="228600"/>
          </a:xfrm>
          <a:custGeom>
            <a:avLst/>
            <a:gdLst/>
            <a:ahLst/>
            <a:cxnLst/>
            <a:rect l="l" t="t" r="r" b="b"/>
            <a:pathLst>
              <a:path w="457200" h="304800">
                <a:moveTo>
                  <a:pt x="0" y="76199"/>
                </a:moveTo>
                <a:lnTo>
                  <a:pt x="304799" y="76199"/>
                </a:lnTo>
                <a:lnTo>
                  <a:pt x="304799" y="0"/>
                </a:lnTo>
                <a:lnTo>
                  <a:pt x="457199" y="152399"/>
                </a:lnTo>
                <a:lnTo>
                  <a:pt x="304799" y="304799"/>
                </a:lnTo>
                <a:lnTo>
                  <a:pt x="304799" y="228599"/>
                </a:lnTo>
                <a:lnTo>
                  <a:pt x="0" y="228599"/>
                </a:lnTo>
                <a:lnTo>
                  <a:pt x="0" y="76199"/>
                </a:lnTo>
                <a:close/>
              </a:path>
            </a:pathLst>
          </a:custGeom>
          <a:ln w="25399">
            <a:solidFill>
              <a:srgbClr val="47719C"/>
            </a:solidFill>
          </a:ln>
        </p:spPr>
        <p:txBody>
          <a:bodyPr wrap="square" lIns="0" tIns="0" rIns="0" bIns="0" rtlCol="0"/>
          <a:lstStyle/>
          <a:p>
            <a:endParaRPr sz="1050"/>
          </a:p>
        </p:txBody>
      </p:sp>
      <p:sp>
        <p:nvSpPr>
          <p:cNvPr id="44" name="object 44"/>
          <p:cNvSpPr/>
          <p:nvPr/>
        </p:nvSpPr>
        <p:spPr>
          <a:xfrm>
            <a:off x="1257301" y="1828800"/>
            <a:ext cx="1678781" cy="1428750"/>
          </a:xfrm>
          <a:prstGeom prst="rect">
            <a:avLst/>
          </a:prstGeom>
          <a:blipFill>
            <a:blip r:embed="rId2" cstate="print"/>
            <a:stretch>
              <a:fillRect/>
            </a:stretch>
          </a:blipFill>
        </p:spPr>
        <p:txBody>
          <a:bodyPr wrap="square" lIns="0" tIns="0" rIns="0" bIns="0" rtlCol="0"/>
          <a:lstStyle/>
          <a:p>
            <a:endParaRPr sz="1050"/>
          </a:p>
        </p:txBody>
      </p:sp>
      <p:sp>
        <p:nvSpPr>
          <p:cNvPr id="45" name="object 45"/>
          <p:cNvSpPr/>
          <p:nvPr/>
        </p:nvSpPr>
        <p:spPr>
          <a:xfrm>
            <a:off x="1828800" y="4229100"/>
            <a:ext cx="600075" cy="600075"/>
          </a:xfrm>
          <a:prstGeom prst="rect">
            <a:avLst/>
          </a:prstGeom>
          <a:blipFill>
            <a:blip r:embed="rId3"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26250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650796" algn="l"/>
              </a:tabLst>
            </a:pPr>
            <a:r>
              <a:rPr lang="en-US" dirty="0">
                <a:solidFill>
                  <a:schemeClr val="bg1"/>
                </a:solidFill>
                <a:latin typeface="Arial"/>
                <a:cs typeface="Arial"/>
              </a:rPr>
              <a:t>The Essence of Machine Learning</a:t>
            </a:r>
            <a:endParaRPr lang="en-US" dirty="0">
              <a:solidFill>
                <a:schemeClr val="bg1"/>
              </a:solidFill>
            </a:endParaRPr>
          </a:p>
        </p:txBody>
      </p:sp>
      <p:sp>
        <p:nvSpPr>
          <p:cNvPr id="3" name="Content Placeholder 2"/>
          <p:cNvSpPr>
            <a:spLocks noGrp="1"/>
          </p:cNvSpPr>
          <p:nvPr>
            <p:ph idx="1"/>
          </p:nvPr>
        </p:nvSpPr>
        <p:spPr/>
        <p:txBody>
          <a:bodyPr/>
          <a:lstStyle/>
          <a:p>
            <a:r>
              <a:rPr lang="en-US" dirty="0">
                <a:solidFill>
                  <a:schemeClr val="bg1"/>
                </a:solidFill>
              </a:rPr>
              <a:t>A pattern exists</a:t>
            </a:r>
          </a:p>
          <a:p>
            <a:r>
              <a:rPr lang="en-US" dirty="0">
                <a:solidFill>
                  <a:schemeClr val="bg1"/>
                </a:solidFill>
              </a:rPr>
              <a:t>We cannot pin it down mathematically</a:t>
            </a:r>
          </a:p>
          <a:p>
            <a:r>
              <a:rPr lang="en-US" dirty="0">
                <a:solidFill>
                  <a:schemeClr val="bg1"/>
                </a:solidFill>
              </a:rPr>
              <a:t>We have data on it</a:t>
            </a:r>
          </a:p>
          <a:p>
            <a:pPr>
              <a:buNone/>
            </a:pPr>
            <a:endParaRPr lang="en-US" dirty="0">
              <a:solidFill>
                <a:schemeClr val="bg1"/>
              </a:solidFill>
            </a:endParaRPr>
          </a:p>
        </p:txBody>
      </p:sp>
    </p:spTree>
    <p:extLst>
      <p:ext uri="{BB962C8B-B14F-4D97-AF65-F5344CB8AC3E}">
        <p14:creationId xmlns:p14="http://schemas.microsoft.com/office/powerpoint/2010/main" val="4029332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00" y="157539"/>
            <a:ext cx="8222100" cy="767700"/>
          </a:xfrm>
        </p:spPr>
        <p:txBody>
          <a:bodyPr/>
          <a:lstStyle/>
          <a:p>
            <a:r>
              <a:rPr lang="en-US" dirty="0" smtClean="0"/>
              <a:t>Typical Learning Process</a:t>
            </a:r>
            <a:endParaRPr lang="en-US" dirty="0"/>
          </a:p>
        </p:txBody>
      </p:sp>
      <p:sp>
        <p:nvSpPr>
          <p:cNvPr id="3" name="Content Placeholder 2"/>
          <p:cNvSpPr>
            <a:spLocks noGrp="1"/>
          </p:cNvSpPr>
          <p:nvPr>
            <p:ph idx="1"/>
          </p:nvPr>
        </p:nvSpPr>
        <p:spPr/>
        <p:txBody>
          <a:bodyPr/>
          <a:lstStyle/>
          <a:p>
            <a:endParaRPr lang="en-US"/>
          </a:p>
        </p:txBody>
      </p:sp>
      <p:sp>
        <p:nvSpPr>
          <p:cNvPr id="5" name="object 3"/>
          <p:cNvSpPr/>
          <p:nvPr/>
        </p:nvSpPr>
        <p:spPr>
          <a:xfrm>
            <a:off x="1358008" y="1063228"/>
            <a:ext cx="6530787" cy="3369113"/>
          </a:xfrm>
          <a:prstGeom prst="rect">
            <a:avLst/>
          </a:prstGeom>
          <a:blipFill>
            <a:blip r:embed="rId2" cstate="print"/>
            <a:stretch>
              <a:fillRect/>
            </a:stretch>
          </a:blipFill>
        </p:spPr>
        <p:txBody>
          <a:bodyPr wrap="square" lIns="0" tIns="0" rIns="0" bIns="0" rtlCol="0"/>
          <a:lstStyle/>
          <a:p>
            <a:endParaRPr sz="1050"/>
          </a:p>
        </p:txBody>
      </p:sp>
      <p:sp>
        <p:nvSpPr>
          <p:cNvPr id="7" name="Footer Placeholder 6"/>
          <p:cNvSpPr>
            <a:spLocks noGrp="1"/>
          </p:cNvSpPr>
          <p:nvPr>
            <p:ph type="ftr" sz="quarter" idx="4294967295"/>
          </p:nvPr>
        </p:nvSpPr>
        <p:spPr>
          <a:xfrm>
            <a:off x="3028950" y="4767264"/>
            <a:ext cx="3233305" cy="273844"/>
          </a:xfrm>
          <a:prstGeom prst="rect">
            <a:avLst/>
          </a:prstGeom>
        </p:spPr>
        <p:txBody>
          <a:bodyPr/>
          <a:lstStyle/>
          <a:p>
            <a:r>
              <a:rPr lang="en-US" smtClean="0"/>
              <a:t>© Copyright NilamNur@MANB2153_20172018</a:t>
            </a:r>
            <a:endParaRPr lang="en-US" dirty="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32</a:t>
            </a:fld>
            <a:endParaRPr lang="en-US"/>
          </a:p>
        </p:txBody>
      </p:sp>
    </p:spTree>
    <p:extLst>
      <p:ext uri="{BB962C8B-B14F-4D97-AF65-F5344CB8AC3E}">
        <p14:creationId xmlns:p14="http://schemas.microsoft.com/office/powerpoint/2010/main" val="1133675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8" y="412280"/>
            <a:ext cx="8222100" cy="767700"/>
          </a:xfrm>
        </p:spPr>
        <p:txBody>
          <a:bodyPr/>
          <a:lstStyle/>
          <a:p>
            <a:r>
              <a:rPr lang="en-US" dirty="0" smtClean="0"/>
              <a:t>Steps of applying ML:-</a:t>
            </a:r>
            <a:endParaRPr lang="en-US" dirty="0"/>
          </a:p>
        </p:txBody>
      </p:sp>
      <p:sp>
        <p:nvSpPr>
          <p:cNvPr id="3" name="Content Placeholder 2"/>
          <p:cNvSpPr>
            <a:spLocks noGrp="1"/>
          </p:cNvSpPr>
          <p:nvPr>
            <p:ph idx="1"/>
          </p:nvPr>
        </p:nvSpPr>
        <p:spPr>
          <a:xfrm>
            <a:off x="3434521" y="1179980"/>
            <a:ext cx="4074459" cy="3465209"/>
          </a:xfrm>
        </p:spPr>
        <p:txBody>
          <a:bodyPr>
            <a:normAutofit fontScale="85000" lnSpcReduction="20000"/>
          </a:bodyPr>
          <a:lstStyle/>
          <a:p>
            <a:pPr marL="385763" indent="-385763">
              <a:buFont typeface="+mj-lt"/>
              <a:buAutoNum type="arabicPeriod"/>
            </a:pPr>
            <a:r>
              <a:rPr lang="en-US" dirty="0" smtClean="0">
                <a:solidFill>
                  <a:schemeClr val="bg1"/>
                </a:solidFill>
              </a:rPr>
              <a:t>Data Collection</a:t>
            </a:r>
          </a:p>
          <a:p>
            <a:pPr marL="385763" indent="-385763">
              <a:buFont typeface="+mj-lt"/>
              <a:buAutoNum type="arabicPeriod"/>
            </a:pPr>
            <a:r>
              <a:rPr lang="en-US" dirty="0" smtClean="0">
                <a:solidFill>
                  <a:schemeClr val="bg1"/>
                </a:solidFill>
              </a:rPr>
              <a:t>Data Preprocessing</a:t>
            </a:r>
          </a:p>
          <a:p>
            <a:pPr lvl="1">
              <a:buFont typeface="Arial" panose="020B0604020202020204" pitchFamily="34" charset="0"/>
              <a:buChar char="–"/>
            </a:pPr>
            <a:r>
              <a:rPr lang="en-US" dirty="0" smtClean="0">
                <a:solidFill>
                  <a:schemeClr val="bg1"/>
                </a:solidFill>
              </a:rPr>
              <a:t>Data Cleaning</a:t>
            </a:r>
          </a:p>
          <a:p>
            <a:pPr lvl="1">
              <a:buFont typeface="Arial" panose="020B0604020202020204" pitchFamily="34" charset="0"/>
              <a:buChar char="–"/>
            </a:pPr>
            <a:r>
              <a:rPr lang="en-US" dirty="0" smtClean="0">
                <a:solidFill>
                  <a:schemeClr val="bg1"/>
                </a:solidFill>
              </a:rPr>
              <a:t>Data Transformation</a:t>
            </a:r>
          </a:p>
          <a:p>
            <a:pPr lvl="1">
              <a:buFont typeface="Arial" panose="020B0604020202020204" pitchFamily="34" charset="0"/>
              <a:buChar char="–"/>
            </a:pPr>
            <a:r>
              <a:rPr lang="en-US" dirty="0" smtClean="0">
                <a:solidFill>
                  <a:schemeClr val="bg1"/>
                </a:solidFill>
              </a:rPr>
              <a:t>Divide data into training and testing sets</a:t>
            </a:r>
          </a:p>
          <a:p>
            <a:pPr marL="385763" indent="-385763">
              <a:buFont typeface="+mj-lt"/>
              <a:buAutoNum type="arabicPeriod"/>
            </a:pPr>
            <a:r>
              <a:rPr lang="en-US" dirty="0" smtClean="0">
                <a:solidFill>
                  <a:schemeClr val="bg1"/>
                </a:solidFill>
              </a:rPr>
              <a:t>Built a model learning ( use training data)</a:t>
            </a:r>
          </a:p>
          <a:p>
            <a:pPr marL="385763" indent="-385763">
              <a:buFont typeface="+mj-lt"/>
              <a:buAutoNum type="arabicPeriod"/>
            </a:pPr>
            <a:r>
              <a:rPr lang="en-US" dirty="0" smtClean="0">
                <a:solidFill>
                  <a:schemeClr val="bg1"/>
                </a:solidFill>
              </a:rPr>
              <a:t>Model Evaluation (use test data)</a:t>
            </a:r>
          </a:p>
          <a:p>
            <a:pPr marL="385763" indent="-385763">
              <a:buFont typeface="+mj-lt"/>
              <a:buAutoNum type="arabicPeriod"/>
            </a:pPr>
            <a:r>
              <a:rPr lang="en-US" dirty="0" smtClean="0">
                <a:solidFill>
                  <a:schemeClr val="bg1"/>
                </a:solidFill>
              </a:rPr>
              <a:t>If the performance is satisfying, deploy to the real system.</a:t>
            </a:r>
            <a:endParaRPr lang="en-US" dirty="0">
              <a:solidFill>
                <a:schemeClr val="bg1"/>
              </a:solidFill>
            </a:endParaRPr>
          </a:p>
        </p:txBody>
      </p:sp>
      <p:pic>
        <p:nvPicPr>
          <p:cNvPr id="10242" name="Picture 2" descr="http://2.bp.blogspot.com/-ybq6jo0w748/UT963XFtyqI/AAAAAAAAAhs/DcWkXNCRahI/s1600/Step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270" y="1341345"/>
            <a:ext cx="2596263" cy="291619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p:cNvSpPr/>
          <p:nvPr/>
        </p:nvSpPr>
        <p:spPr>
          <a:xfrm>
            <a:off x="7224140" y="1665877"/>
            <a:ext cx="191621" cy="101654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5" name="TextBox 4"/>
          <p:cNvSpPr txBox="1"/>
          <p:nvPr/>
        </p:nvSpPr>
        <p:spPr>
          <a:xfrm>
            <a:off x="7319951" y="1573306"/>
            <a:ext cx="369332" cy="1460303"/>
          </a:xfrm>
          <a:prstGeom prst="rect">
            <a:avLst/>
          </a:prstGeom>
          <a:noFill/>
        </p:spPr>
        <p:txBody>
          <a:bodyPr vert="vert270" wrap="square" rtlCol="0">
            <a:spAutoFit/>
          </a:bodyPr>
          <a:lstStyle/>
          <a:p>
            <a:r>
              <a:rPr lang="en-US" sz="1200" dirty="0">
                <a:solidFill>
                  <a:schemeClr val="bg1"/>
                </a:solidFill>
                <a:latin typeface="Arial" panose="020B0604020202020204" pitchFamily="34" charset="0"/>
                <a:cs typeface="Arial" panose="020B0604020202020204" pitchFamily="34" charset="0"/>
              </a:rPr>
              <a:t>- Feature Extraction</a:t>
            </a:r>
          </a:p>
        </p:txBody>
      </p:sp>
      <p:sp>
        <p:nvSpPr>
          <p:cNvPr id="7" name="TextBox 6"/>
          <p:cNvSpPr txBox="1"/>
          <p:nvPr/>
        </p:nvSpPr>
        <p:spPr>
          <a:xfrm>
            <a:off x="7577200" y="1573306"/>
            <a:ext cx="369332" cy="1460303"/>
          </a:xfrm>
          <a:prstGeom prst="rect">
            <a:avLst/>
          </a:prstGeom>
          <a:noFill/>
        </p:spPr>
        <p:txBody>
          <a:bodyPr vert="vert270" wrap="square" rtlCol="0">
            <a:spAutoFit/>
          </a:bodyPr>
          <a:lstStyle/>
          <a:p>
            <a:r>
              <a:rPr lang="en-US" sz="1200" dirty="0">
                <a:latin typeface="Arial" panose="020B0604020202020204" pitchFamily="34" charset="0"/>
                <a:cs typeface="Arial" panose="020B0604020202020204" pitchFamily="34" charset="0"/>
              </a:rPr>
              <a:t>- Feature Selection</a:t>
            </a:r>
          </a:p>
        </p:txBody>
      </p:sp>
      <p:sp>
        <p:nvSpPr>
          <p:cNvPr id="10" name="Slide Number Placeholder 9"/>
          <p:cNvSpPr>
            <a:spLocks noGrp="1"/>
          </p:cNvSpPr>
          <p:nvPr>
            <p:ph type="sldNum" sz="quarter" idx="4294967295"/>
          </p:nvPr>
        </p:nvSpPr>
        <p:spPr>
          <a:xfrm>
            <a:off x="8523541" y="4695623"/>
            <a:ext cx="548700" cy="393600"/>
          </a:xfrm>
        </p:spPr>
        <p:txBody>
          <a:bodyPr/>
          <a:lstStyle/>
          <a:p>
            <a:fld id="{7E3BC166-2694-403D-AA8F-F84388288DB1}" type="slidenum">
              <a:rPr lang="en-US" smtClean="0"/>
              <a:pPr/>
              <a:t>33</a:t>
            </a:fld>
            <a:endParaRPr lang="en-US"/>
          </a:p>
        </p:txBody>
      </p:sp>
    </p:spTree>
    <p:extLst>
      <p:ext uri="{BB962C8B-B14F-4D97-AF65-F5344CB8AC3E}">
        <p14:creationId xmlns:p14="http://schemas.microsoft.com/office/powerpoint/2010/main" val="5510566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object 2"/>
          <p:cNvSpPr/>
          <p:nvPr/>
        </p:nvSpPr>
        <p:spPr>
          <a:xfrm>
            <a:off x="1216098" y="273845"/>
            <a:ext cx="6668262" cy="4718304"/>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34</a:t>
            </a:fld>
            <a:endParaRPr lang="en-US"/>
          </a:p>
        </p:txBody>
      </p:sp>
    </p:spTree>
    <p:extLst>
      <p:ext uri="{BB962C8B-B14F-4D97-AF65-F5344CB8AC3E}">
        <p14:creationId xmlns:p14="http://schemas.microsoft.com/office/powerpoint/2010/main" val="2036053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Supervised Learning</a:t>
            </a:r>
            <a:endParaRPr lang="en-US" dirty="0"/>
          </a:p>
        </p:txBody>
      </p:sp>
      <p:sp>
        <p:nvSpPr>
          <p:cNvPr id="3" name="Content Placeholder 2"/>
          <p:cNvSpPr>
            <a:spLocks noGrp="1"/>
          </p:cNvSpPr>
          <p:nvPr>
            <p:ph idx="1"/>
          </p:nvPr>
        </p:nvSpPr>
        <p:spPr/>
        <p:txBody>
          <a:bodyPr/>
          <a:lstStyle/>
          <a:p>
            <a:endParaRPr lang="en-US"/>
          </a:p>
        </p:txBody>
      </p:sp>
      <p:sp>
        <p:nvSpPr>
          <p:cNvPr id="4" name="object 3"/>
          <p:cNvSpPr/>
          <p:nvPr/>
        </p:nvSpPr>
        <p:spPr>
          <a:xfrm>
            <a:off x="1246415" y="1369219"/>
            <a:ext cx="6651171" cy="3591401"/>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35</a:t>
            </a:fld>
            <a:endParaRPr lang="en-US"/>
          </a:p>
        </p:txBody>
      </p:sp>
    </p:spTree>
    <p:extLst>
      <p:ext uri="{BB962C8B-B14F-4D97-AF65-F5344CB8AC3E}">
        <p14:creationId xmlns:p14="http://schemas.microsoft.com/office/powerpoint/2010/main" val="1942457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object 2"/>
          <p:cNvSpPr/>
          <p:nvPr/>
        </p:nvSpPr>
        <p:spPr>
          <a:xfrm>
            <a:off x="1378948" y="273845"/>
            <a:ext cx="6319647" cy="4767453"/>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36</a:t>
            </a:fld>
            <a:endParaRPr lang="en-US"/>
          </a:p>
        </p:txBody>
      </p:sp>
    </p:spTree>
    <p:extLst>
      <p:ext uri="{BB962C8B-B14F-4D97-AF65-F5344CB8AC3E}">
        <p14:creationId xmlns:p14="http://schemas.microsoft.com/office/powerpoint/2010/main" val="8354058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a:t>
            </a:r>
            <a:r>
              <a:rPr lang="en-US" dirty="0" smtClean="0"/>
              <a:t>Unsupervised </a:t>
            </a:r>
            <a:r>
              <a:rPr lang="en-US" dirty="0"/>
              <a:t>Learning</a:t>
            </a:r>
          </a:p>
        </p:txBody>
      </p:sp>
      <p:sp>
        <p:nvSpPr>
          <p:cNvPr id="3" name="Content Placeholder 2"/>
          <p:cNvSpPr>
            <a:spLocks noGrp="1"/>
          </p:cNvSpPr>
          <p:nvPr>
            <p:ph idx="1"/>
          </p:nvPr>
        </p:nvSpPr>
        <p:spPr/>
        <p:txBody>
          <a:bodyPr/>
          <a:lstStyle/>
          <a:p>
            <a:endParaRPr lang="en-US"/>
          </a:p>
        </p:txBody>
      </p:sp>
      <p:sp>
        <p:nvSpPr>
          <p:cNvPr id="4" name="object 3"/>
          <p:cNvSpPr/>
          <p:nvPr/>
        </p:nvSpPr>
        <p:spPr>
          <a:xfrm>
            <a:off x="1268730" y="1369218"/>
            <a:ext cx="6583680" cy="3659982"/>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37</a:t>
            </a:fld>
            <a:endParaRPr lang="en-US"/>
          </a:p>
        </p:txBody>
      </p:sp>
    </p:spTree>
    <p:extLst>
      <p:ext uri="{BB962C8B-B14F-4D97-AF65-F5344CB8AC3E}">
        <p14:creationId xmlns:p14="http://schemas.microsoft.com/office/powerpoint/2010/main" val="417616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p:txBody>
          <a:bodyPr/>
          <a:lstStyle/>
          <a:p>
            <a:endParaRPr lang="en-US" dirty="0"/>
          </a:p>
        </p:txBody>
      </p:sp>
      <p:sp>
        <p:nvSpPr>
          <p:cNvPr id="4" name="object 3"/>
          <p:cNvSpPr/>
          <p:nvPr/>
        </p:nvSpPr>
        <p:spPr>
          <a:xfrm>
            <a:off x="1343025" y="2066448"/>
            <a:ext cx="6457950" cy="1236822"/>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38</a:t>
            </a:fld>
            <a:endParaRPr lang="en-US"/>
          </a:p>
        </p:txBody>
      </p:sp>
    </p:spTree>
    <p:extLst>
      <p:ext uri="{BB962C8B-B14F-4D97-AF65-F5344CB8AC3E}">
        <p14:creationId xmlns:p14="http://schemas.microsoft.com/office/powerpoint/2010/main" val="907133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(1)</a:t>
            </a:r>
            <a:endParaRPr lang="en-US" dirty="0"/>
          </a:p>
        </p:txBody>
      </p:sp>
      <p:sp>
        <p:nvSpPr>
          <p:cNvPr id="3" name="Text Placeholder 2"/>
          <p:cNvSpPr>
            <a:spLocks noGrp="1"/>
          </p:cNvSpPr>
          <p:nvPr>
            <p:ph type="body" idx="1"/>
          </p:nvPr>
        </p:nvSpPr>
        <p:spPr/>
        <p:txBody>
          <a:bodyPr/>
          <a:lstStyle/>
          <a:p>
            <a:r>
              <a:rPr lang="en-US" dirty="0" smtClean="0"/>
              <a:t>The problem of classical ML methods are they are very depending on the right </a:t>
            </a:r>
            <a:r>
              <a:rPr lang="en-US" b="1" dirty="0" smtClean="0">
                <a:solidFill>
                  <a:srgbClr val="5C001F"/>
                </a:solidFill>
              </a:rPr>
              <a:t>features</a:t>
            </a:r>
            <a:endParaRPr lang="en-US" b="1" dirty="0">
              <a:solidFill>
                <a:srgbClr val="5C001F"/>
              </a:solidFill>
            </a:endParaRPr>
          </a:p>
        </p:txBody>
      </p:sp>
      <p:sp>
        <p:nvSpPr>
          <p:cNvPr id="4" name="Rectangle 3"/>
          <p:cNvSpPr/>
          <p:nvPr/>
        </p:nvSpPr>
        <p:spPr>
          <a:xfrm>
            <a:off x="537410" y="1917036"/>
            <a:ext cx="4572000" cy="1200329"/>
          </a:xfrm>
          <a:prstGeom prst="rect">
            <a:avLst/>
          </a:prstGeom>
        </p:spPr>
        <p:txBody>
          <a:bodyPr>
            <a:spAutoFit/>
          </a:bodyPr>
          <a:lstStyle/>
          <a:p>
            <a:r>
              <a:rPr lang="en-US" sz="1200" dirty="0"/>
              <a:t>For many tasks, however, it is diﬃcult to know what features should </a:t>
            </a:r>
            <a:r>
              <a:rPr lang="en-US" sz="1200" dirty="0" smtClean="0"/>
              <a:t>be extracted</a:t>
            </a:r>
            <a:r>
              <a:rPr lang="en-US" sz="1200" dirty="0"/>
              <a:t>. For example, suppose that we would like to write a program to </a:t>
            </a:r>
            <a:r>
              <a:rPr lang="en-US" sz="1200" dirty="0" smtClean="0"/>
              <a:t>detect cars </a:t>
            </a:r>
            <a:r>
              <a:rPr lang="en-US" sz="1200" dirty="0"/>
              <a:t>in photographs. We know that cars have wheels, so we might like to use </a:t>
            </a:r>
            <a:r>
              <a:rPr lang="en-US" sz="1200" dirty="0" smtClean="0"/>
              <a:t>the presence </a:t>
            </a:r>
            <a:r>
              <a:rPr lang="en-US" sz="1200" dirty="0"/>
              <a:t>of a </a:t>
            </a:r>
            <a:r>
              <a:rPr lang="en-US" sz="1200" dirty="0" smtClean="0"/>
              <a:t>heel </a:t>
            </a:r>
            <a:r>
              <a:rPr lang="en-US" sz="1200" dirty="0"/>
              <a:t>as a feature. Unfortunately, it is diﬃcult to describe exactly</a:t>
            </a:r>
          </a:p>
          <a:p>
            <a:r>
              <a:rPr lang="en-US" sz="1200" dirty="0"/>
              <a:t>what a wheel looks like in terms of pixel values.</a:t>
            </a:r>
          </a:p>
        </p:txBody>
      </p:sp>
    </p:spTree>
    <p:extLst>
      <p:ext uri="{BB962C8B-B14F-4D97-AF65-F5344CB8AC3E}">
        <p14:creationId xmlns:p14="http://schemas.microsoft.com/office/powerpoint/2010/main" val="923753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a:t>Course Outline</a:t>
            </a:r>
          </a:p>
        </p:txBody>
      </p:sp>
      <p:graphicFrame>
        <p:nvGraphicFramePr>
          <p:cNvPr id="83" name="Shape 83"/>
          <p:cNvGraphicFramePr/>
          <p:nvPr>
            <p:extLst>
              <p:ext uri="{D42A27DB-BD31-4B8C-83A1-F6EECF244321}">
                <p14:modId xmlns:p14="http://schemas.microsoft.com/office/powerpoint/2010/main" val="153143625"/>
              </p:ext>
            </p:extLst>
          </p:nvPr>
        </p:nvGraphicFramePr>
        <p:xfrm>
          <a:off x="896353" y="989597"/>
          <a:ext cx="7239000" cy="4053630"/>
        </p:xfrm>
        <a:graphic>
          <a:graphicData uri="http://schemas.openxmlformats.org/drawingml/2006/table">
            <a:tbl>
              <a:tblPr>
                <a:noFill/>
                <a:tableStyleId>{6F627E8A-A9BE-47B9-9C48-CCB1DC3B6F67}</a:tableStyleId>
              </a:tblPr>
              <a:tblGrid>
                <a:gridCol w="1368400"/>
                <a:gridCol w="5870600"/>
              </a:tblGrid>
              <a:tr h="381000">
                <a:tc>
                  <a:txBody>
                    <a:bodyPr/>
                    <a:lstStyle/>
                    <a:p>
                      <a:pPr lvl="0">
                        <a:spcBef>
                          <a:spcPts val="0"/>
                        </a:spcBef>
                        <a:buNone/>
                      </a:pPr>
                      <a:r>
                        <a:rPr lang="en" b="1" dirty="0">
                          <a:solidFill>
                            <a:srgbClr val="FFFFFF"/>
                          </a:solidFill>
                        </a:rPr>
                        <a:t>Week</a:t>
                      </a:r>
                    </a:p>
                  </a:txBody>
                  <a:tcPr marL="91425" marR="91425" marT="91425" marB="91425">
                    <a:lnL w="9525" cap="flat" cmpd="sng">
                      <a:solidFill>
                        <a:srgbClr val="5C001F"/>
                      </a:solidFill>
                      <a:prstDash val="solid"/>
                      <a:round/>
                      <a:headEnd type="none" w="med" len="med"/>
                      <a:tailEnd type="none" w="med" len="med"/>
                    </a:lnL>
                    <a:lnR w="9525" cap="flat" cmpd="sng">
                      <a:solidFill>
                        <a:srgbClr val="5C001F"/>
                      </a:solidFill>
                      <a:prstDash val="solid"/>
                      <a:round/>
                      <a:headEnd type="none" w="med" len="med"/>
                      <a:tailEnd type="none" w="med" len="med"/>
                    </a:lnR>
                    <a:lnT w="9525" cap="flat" cmpd="sng">
                      <a:solidFill>
                        <a:srgbClr val="5C001F"/>
                      </a:solidFill>
                      <a:prstDash val="solid"/>
                      <a:round/>
                      <a:headEnd type="none" w="med" len="med"/>
                      <a:tailEnd type="none" w="med" len="med"/>
                    </a:lnT>
                    <a:lnB w="9525" cap="flat" cmpd="sng">
                      <a:solidFill>
                        <a:srgbClr val="5C001F"/>
                      </a:solidFill>
                      <a:prstDash val="solid"/>
                      <a:round/>
                      <a:headEnd type="none" w="med" len="med"/>
                      <a:tailEnd type="none" w="med" len="med"/>
                    </a:lnB>
                    <a:solidFill>
                      <a:srgbClr val="5C001F"/>
                    </a:solidFill>
                  </a:tcPr>
                </a:tc>
                <a:tc>
                  <a:txBody>
                    <a:bodyPr/>
                    <a:lstStyle/>
                    <a:p>
                      <a:pPr lvl="0">
                        <a:spcBef>
                          <a:spcPts val="0"/>
                        </a:spcBef>
                        <a:buNone/>
                      </a:pPr>
                      <a:r>
                        <a:rPr lang="en" b="1">
                          <a:solidFill>
                            <a:srgbClr val="FFFFFF"/>
                          </a:solidFill>
                        </a:rPr>
                        <a:t>Topic</a:t>
                      </a:r>
                    </a:p>
                  </a:txBody>
                  <a:tcPr marL="91425" marR="91425" marT="91425" marB="91425">
                    <a:lnL w="9525" cap="flat" cmpd="sng">
                      <a:solidFill>
                        <a:srgbClr val="5C001F"/>
                      </a:solidFill>
                      <a:prstDash val="solid"/>
                      <a:round/>
                      <a:headEnd type="none" w="med" len="med"/>
                      <a:tailEnd type="none" w="med" len="med"/>
                    </a:lnL>
                    <a:lnR w="9525" cap="flat" cmpd="sng">
                      <a:solidFill>
                        <a:srgbClr val="5C001F"/>
                      </a:solidFill>
                      <a:prstDash val="solid"/>
                      <a:round/>
                      <a:headEnd type="none" w="med" len="med"/>
                      <a:tailEnd type="none" w="med" len="med"/>
                    </a:lnR>
                    <a:lnT w="9525" cap="flat" cmpd="sng">
                      <a:solidFill>
                        <a:srgbClr val="5C001F"/>
                      </a:solidFill>
                      <a:prstDash val="solid"/>
                      <a:round/>
                      <a:headEnd type="none" w="med" len="med"/>
                      <a:tailEnd type="none" w="med" len="med"/>
                    </a:lnT>
                    <a:lnB w="9525" cap="flat" cmpd="sng">
                      <a:solidFill>
                        <a:srgbClr val="5C001F"/>
                      </a:solidFill>
                      <a:prstDash val="solid"/>
                      <a:round/>
                      <a:headEnd type="none" w="med" len="med"/>
                      <a:tailEnd type="none" w="med" len="med"/>
                    </a:lnB>
                    <a:solidFill>
                      <a:srgbClr val="5C001F"/>
                    </a:solidFill>
                  </a:tcPr>
                </a:tc>
              </a:tr>
              <a:tr h="381000">
                <a:tc>
                  <a:txBody>
                    <a:bodyPr/>
                    <a:lstStyle/>
                    <a:p>
                      <a:pPr lvl="0">
                        <a:spcBef>
                          <a:spcPts val="0"/>
                        </a:spcBef>
                        <a:buNone/>
                      </a:pPr>
                      <a:r>
                        <a:rPr lang="en" dirty="0">
                          <a:solidFill>
                            <a:srgbClr val="5E696C"/>
                          </a:solidFill>
                          <a:latin typeface="Helvetica" charset="0"/>
                          <a:ea typeface="Helvetica" charset="0"/>
                          <a:cs typeface="Helvetica" charset="0"/>
                          <a:sym typeface="Lato"/>
                        </a:rPr>
                        <a:t>1</a:t>
                      </a:r>
                    </a:p>
                  </a:txBody>
                  <a:tcPr marL="91425" marR="91425" marT="91425" marB="91425">
                    <a:lnT w="9525" cap="flat" cmpd="sng">
                      <a:solidFill>
                        <a:srgbClr val="5C001F"/>
                      </a:solidFill>
                      <a:prstDash val="solid"/>
                      <a:round/>
                      <a:headEnd type="none" w="med" len="med"/>
                      <a:tailEnd type="none" w="med" len="med"/>
                    </a:lnT>
                  </a:tcPr>
                </a:tc>
                <a:tc>
                  <a:txBody>
                    <a:bodyPr/>
                    <a:lstStyle/>
                    <a:p>
                      <a:pPr lvl="0">
                        <a:spcBef>
                          <a:spcPts val="0"/>
                        </a:spcBef>
                        <a:buNone/>
                      </a:pPr>
                      <a:r>
                        <a:rPr lang="en" dirty="0">
                          <a:solidFill>
                            <a:srgbClr val="5E696C"/>
                          </a:solidFill>
                          <a:latin typeface="Helvetica" charset="0"/>
                          <a:ea typeface="Helvetica" charset="0"/>
                          <a:cs typeface="Helvetica" charset="0"/>
                          <a:sym typeface="Lato"/>
                        </a:rPr>
                        <a:t>Introduction to Machine Learning</a:t>
                      </a:r>
                    </a:p>
                    <a:p>
                      <a:pPr lvl="0">
                        <a:spcBef>
                          <a:spcPts val="0"/>
                        </a:spcBef>
                        <a:buNone/>
                      </a:pPr>
                      <a:r>
                        <a:rPr lang="en" dirty="0">
                          <a:solidFill>
                            <a:srgbClr val="5E696C"/>
                          </a:solidFill>
                          <a:latin typeface="Helvetica" charset="0"/>
                          <a:ea typeface="Helvetica" charset="0"/>
                          <a:cs typeface="Helvetica" charset="0"/>
                          <a:sym typeface="Lato"/>
                        </a:rPr>
                        <a:t>Lab: Setting up environment for Python and related dependencies</a:t>
                      </a:r>
                    </a:p>
                  </a:txBody>
                  <a:tcPr marL="91425" marR="91425" marT="91425" marB="91425">
                    <a:lnT w="9525" cap="flat" cmpd="sng">
                      <a:solidFill>
                        <a:srgbClr val="5C001F"/>
                      </a:solidFill>
                      <a:prstDash val="solid"/>
                      <a:round/>
                      <a:headEnd type="none" w="med" len="med"/>
                      <a:tailEnd type="none" w="med" len="med"/>
                    </a:lnT>
                  </a:tcPr>
                </a:tc>
              </a:tr>
              <a:tr h="381000">
                <a:tc>
                  <a:txBody>
                    <a:bodyPr/>
                    <a:lstStyle/>
                    <a:p>
                      <a:pPr lvl="0">
                        <a:spcBef>
                          <a:spcPts val="0"/>
                        </a:spcBef>
                        <a:buNone/>
                      </a:pPr>
                      <a:r>
                        <a:rPr lang="en">
                          <a:solidFill>
                            <a:srgbClr val="5E696C"/>
                          </a:solidFill>
                          <a:latin typeface="Helvetica" charset="0"/>
                          <a:ea typeface="Helvetica" charset="0"/>
                          <a:cs typeface="Helvetica" charset="0"/>
                          <a:sym typeface="Lato"/>
                        </a:rPr>
                        <a:t>2</a:t>
                      </a:r>
                    </a:p>
                  </a:txBody>
                  <a:tcPr marL="91425" marR="91425" marT="91425" marB="91425"/>
                </a:tc>
                <a:tc>
                  <a:txBody>
                    <a:bodyPr/>
                    <a:lstStyle/>
                    <a:p>
                      <a:pPr lvl="0">
                        <a:spcBef>
                          <a:spcPts val="0"/>
                        </a:spcBef>
                        <a:buNone/>
                      </a:pPr>
                      <a:r>
                        <a:rPr lang="en-US" dirty="0" err="1" smtClean="0">
                          <a:solidFill>
                            <a:srgbClr val="5E696C"/>
                          </a:solidFill>
                          <a:latin typeface="Helvetica" charset="0"/>
                          <a:ea typeface="Helvetica" charset="0"/>
                          <a:cs typeface="Helvetica" charset="0"/>
                          <a:sym typeface="Lato"/>
                        </a:rPr>
                        <a:t>kNN</a:t>
                      </a:r>
                      <a:r>
                        <a:rPr lang="en-US" dirty="0" smtClean="0">
                          <a:solidFill>
                            <a:srgbClr val="5E696C"/>
                          </a:solidFill>
                          <a:latin typeface="Helvetica" charset="0"/>
                          <a:ea typeface="Helvetica" charset="0"/>
                          <a:cs typeface="Helvetica" charset="0"/>
                          <a:sym typeface="Lato"/>
                        </a:rPr>
                        <a:t>, Decision</a:t>
                      </a:r>
                      <a:r>
                        <a:rPr lang="en-US" baseline="0" dirty="0" smtClean="0">
                          <a:solidFill>
                            <a:srgbClr val="5E696C"/>
                          </a:solidFill>
                          <a:latin typeface="Helvetica" charset="0"/>
                          <a:ea typeface="Helvetica" charset="0"/>
                          <a:cs typeface="Helvetica" charset="0"/>
                          <a:sym typeface="Lato"/>
                        </a:rPr>
                        <a:t> Tree, </a:t>
                      </a:r>
                    </a:p>
                    <a:p>
                      <a:pPr lvl="0">
                        <a:spcBef>
                          <a:spcPts val="0"/>
                        </a:spcBef>
                        <a:buNone/>
                      </a:pPr>
                      <a:r>
                        <a:rPr lang="en" dirty="0" smtClean="0">
                          <a:solidFill>
                            <a:srgbClr val="5E696C"/>
                          </a:solidFill>
                          <a:latin typeface="Helvetica" charset="0"/>
                          <a:ea typeface="Helvetica" charset="0"/>
                          <a:cs typeface="Helvetica" charset="0"/>
                          <a:sym typeface="Lato"/>
                        </a:rPr>
                        <a:t>Linear </a:t>
                      </a:r>
                      <a:r>
                        <a:rPr lang="en" dirty="0">
                          <a:solidFill>
                            <a:srgbClr val="5E696C"/>
                          </a:solidFill>
                          <a:latin typeface="Helvetica" charset="0"/>
                          <a:ea typeface="Helvetica" charset="0"/>
                          <a:cs typeface="Helvetica" charset="0"/>
                          <a:sym typeface="Lato"/>
                        </a:rPr>
                        <a:t>Regression</a:t>
                      </a:r>
                    </a:p>
                    <a:p>
                      <a:pPr lvl="0">
                        <a:spcBef>
                          <a:spcPts val="0"/>
                        </a:spcBef>
                        <a:buNone/>
                      </a:pPr>
                      <a:r>
                        <a:rPr lang="en" dirty="0">
                          <a:solidFill>
                            <a:srgbClr val="5E696C"/>
                          </a:solidFill>
                          <a:latin typeface="Helvetica" charset="0"/>
                          <a:ea typeface="Helvetica" charset="0"/>
                          <a:cs typeface="Helvetica" charset="0"/>
                          <a:sym typeface="Lato"/>
                        </a:rPr>
                        <a:t>Logistic Regression</a:t>
                      </a:r>
                    </a:p>
                  </a:txBody>
                  <a:tcPr marL="91425" marR="91425" marT="91425" marB="91425"/>
                </a:tc>
              </a:tr>
              <a:tr h="381000">
                <a:tc>
                  <a:txBody>
                    <a:bodyPr/>
                    <a:lstStyle/>
                    <a:p>
                      <a:pPr lvl="0">
                        <a:spcBef>
                          <a:spcPts val="0"/>
                        </a:spcBef>
                        <a:buNone/>
                      </a:pPr>
                      <a:r>
                        <a:rPr lang="en">
                          <a:solidFill>
                            <a:srgbClr val="5E696C"/>
                          </a:solidFill>
                          <a:latin typeface="Helvetica" charset="0"/>
                          <a:ea typeface="Helvetica" charset="0"/>
                          <a:cs typeface="Helvetica" charset="0"/>
                          <a:sym typeface="Lato"/>
                        </a:rPr>
                        <a:t>3</a:t>
                      </a:r>
                    </a:p>
                  </a:txBody>
                  <a:tcPr marL="91425" marR="91425" marT="91425" marB="91425"/>
                </a:tc>
                <a:tc>
                  <a:txBody>
                    <a:bodyPr/>
                    <a:lstStyle/>
                    <a:p>
                      <a:pPr lvl="0">
                        <a:spcBef>
                          <a:spcPts val="0"/>
                        </a:spcBef>
                        <a:buNone/>
                      </a:pPr>
                      <a:r>
                        <a:rPr lang="en" dirty="0">
                          <a:solidFill>
                            <a:srgbClr val="5E696C"/>
                          </a:solidFill>
                          <a:latin typeface="Helvetica" charset="0"/>
                          <a:ea typeface="Helvetica" charset="0"/>
                          <a:cs typeface="Helvetica" charset="0"/>
                          <a:sym typeface="Lato"/>
                        </a:rPr>
                        <a:t>Multi-class Classification </a:t>
                      </a:r>
                    </a:p>
                    <a:p>
                      <a:pPr lvl="0">
                        <a:spcBef>
                          <a:spcPts val="0"/>
                        </a:spcBef>
                        <a:buNone/>
                      </a:pPr>
                      <a:r>
                        <a:rPr lang="en-US" dirty="0" smtClean="0">
                          <a:solidFill>
                            <a:srgbClr val="5E696C"/>
                          </a:solidFill>
                          <a:latin typeface="Helvetica" charset="0"/>
                          <a:ea typeface="Helvetica" charset="0"/>
                          <a:cs typeface="Helvetica" charset="0"/>
                          <a:sym typeface="Lato"/>
                        </a:rPr>
                        <a:t>Artificial </a:t>
                      </a:r>
                      <a:r>
                        <a:rPr lang="en" dirty="0" smtClean="0">
                          <a:solidFill>
                            <a:srgbClr val="5E696C"/>
                          </a:solidFill>
                          <a:latin typeface="Helvetica" charset="0"/>
                          <a:ea typeface="Helvetica" charset="0"/>
                          <a:cs typeface="Helvetica" charset="0"/>
                          <a:sym typeface="Lato"/>
                        </a:rPr>
                        <a:t>Neural </a:t>
                      </a:r>
                      <a:r>
                        <a:rPr lang="en" dirty="0">
                          <a:solidFill>
                            <a:srgbClr val="5E696C"/>
                          </a:solidFill>
                          <a:latin typeface="Helvetica" charset="0"/>
                          <a:ea typeface="Helvetica" charset="0"/>
                          <a:cs typeface="Helvetica" charset="0"/>
                          <a:sym typeface="Lato"/>
                        </a:rPr>
                        <a:t>Networks</a:t>
                      </a:r>
                    </a:p>
                  </a:txBody>
                  <a:tcPr marL="91425" marR="91425" marT="91425" marB="91425"/>
                </a:tc>
              </a:tr>
              <a:tr h="381000">
                <a:tc>
                  <a:txBody>
                    <a:bodyPr/>
                    <a:lstStyle/>
                    <a:p>
                      <a:pPr lvl="0">
                        <a:spcBef>
                          <a:spcPts val="0"/>
                        </a:spcBef>
                        <a:buNone/>
                      </a:pPr>
                      <a:r>
                        <a:rPr lang="en">
                          <a:solidFill>
                            <a:srgbClr val="5E696C"/>
                          </a:solidFill>
                          <a:latin typeface="Helvetica" charset="0"/>
                          <a:ea typeface="Helvetica" charset="0"/>
                          <a:cs typeface="Helvetica" charset="0"/>
                          <a:sym typeface="Lato"/>
                        </a:rPr>
                        <a:t>4</a:t>
                      </a:r>
                    </a:p>
                  </a:txBody>
                  <a:tcPr marL="91425" marR="91425" marT="91425" marB="91425"/>
                </a:tc>
                <a:tc>
                  <a:txBody>
                    <a:bodyPr/>
                    <a:lstStyle/>
                    <a:p>
                      <a:pPr lvl="0" rtl="0">
                        <a:spcBef>
                          <a:spcPts val="0"/>
                        </a:spcBef>
                        <a:buNone/>
                      </a:pPr>
                      <a:r>
                        <a:rPr lang="en" dirty="0">
                          <a:solidFill>
                            <a:srgbClr val="5E696C"/>
                          </a:solidFill>
                          <a:latin typeface="Helvetica" charset="0"/>
                          <a:ea typeface="Helvetica" charset="0"/>
                          <a:cs typeface="Helvetica" charset="0"/>
                          <a:sym typeface="Lato"/>
                        </a:rPr>
                        <a:t>Support Vector </a:t>
                      </a:r>
                      <a:r>
                        <a:rPr lang="en" dirty="0" smtClean="0">
                          <a:solidFill>
                            <a:srgbClr val="5E696C"/>
                          </a:solidFill>
                          <a:latin typeface="Helvetica" charset="0"/>
                          <a:ea typeface="Helvetica" charset="0"/>
                          <a:cs typeface="Helvetica" charset="0"/>
                          <a:sym typeface="Lato"/>
                        </a:rPr>
                        <a:t>Machines</a:t>
                      </a:r>
                      <a:endParaRPr lang="en-US" dirty="0" smtClean="0">
                        <a:solidFill>
                          <a:srgbClr val="5E696C"/>
                        </a:solidFill>
                        <a:latin typeface="Helvetica" charset="0"/>
                        <a:ea typeface="Helvetica" charset="0"/>
                        <a:cs typeface="Helvetica" charset="0"/>
                        <a:sym typeface="La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rgbClr val="5E696C"/>
                          </a:solidFill>
                          <a:latin typeface="Helvetica" charset="0"/>
                          <a:ea typeface="Helvetica" charset="0"/>
                          <a:cs typeface="Helvetica" charset="0"/>
                          <a:sym typeface="Lato"/>
                        </a:rPr>
                        <a:t>K-Means Clustering and PCA</a:t>
                      </a:r>
                    </a:p>
                  </a:txBody>
                  <a:tcPr marL="91425" marR="91425" marT="91425" marB="91425">
                    <a:lnB w="9525" cap="flat" cmpd="sng">
                      <a:solidFill>
                        <a:srgbClr val="9E9E9E"/>
                      </a:solidFill>
                      <a:prstDash val="solid"/>
                      <a:round/>
                      <a:headEnd type="none" w="med" len="med"/>
                      <a:tailEnd type="none" w="med" len="med"/>
                    </a:lnB>
                  </a:tcPr>
                </a:tc>
              </a:tr>
              <a:tr h="381000">
                <a:tc>
                  <a:txBody>
                    <a:bodyPr/>
                    <a:lstStyle/>
                    <a:p>
                      <a:pPr lvl="0">
                        <a:spcBef>
                          <a:spcPts val="0"/>
                        </a:spcBef>
                        <a:buNone/>
                      </a:pPr>
                      <a:r>
                        <a:rPr lang="en">
                          <a:solidFill>
                            <a:srgbClr val="5E696C"/>
                          </a:solidFill>
                          <a:latin typeface="Helvetica" charset="0"/>
                          <a:ea typeface="Helvetica" charset="0"/>
                          <a:cs typeface="Helvetica" charset="0"/>
                          <a:sym typeface="Lato"/>
                        </a:rPr>
                        <a:t>5</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US" dirty="0" smtClean="0">
                          <a:solidFill>
                            <a:srgbClr val="5E696C"/>
                          </a:solidFill>
                          <a:latin typeface="Helvetica" charset="0"/>
                          <a:ea typeface="Helvetica" charset="0"/>
                          <a:cs typeface="Helvetica" charset="0"/>
                          <a:sym typeface="Lato"/>
                        </a:rPr>
                        <a:t>Evolutionary Algorithms</a:t>
                      </a:r>
                    </a:p>
                    <a:p>
                      <a:pPr lvl="0" rtl="0">
                        <a:spcBef>
                          <a:spcPts val="0"/>
                        </a:spcBef>
                        <a:buNone/>
                      </a:pPr>
                      <a:r>
                        <a:rPr lang="en-US" dirty="0" smtClean="0">
                          <a:solidFill>
                            <a:srgbClr val="5E696C"/>
                          </a:solidFill>
                          <a:latin typeface="Helvetica" charset="0"/>
                          <a:ea typeface="Helvetica" charset="0"/>
                          <a:cs typeface="Helvetica" charset="0"/>
                          <a:sym typeface="Lato"/>
                        </a:rPr>
                        <a:t>Performance Measurements</a:t>
                      </a:r>
                      <a:r>
                        <a:rPr lang="en-US" baseline="0" dirty="0" smtClean="0">
                          <a:solidFill>
                            <a:srgbClr val="5E696C"/>
                          </a:solidFill>
                          <a:latin typeface="Helvetica" charset="0"/>
                          <a:ea typeface="Helvetica" charset="0"/>
                          <a:cs typeface="Helvetica" charset="0"/>
                          <a:sym typeface="Lato"/>
                        </a:rPr>
                        <a:t> and Validations</a:t>
                      </a:r>
                      <a:endParaRPr lang="en" dirty="0">
                        <a:solidFill>
                          <a:srgbClr val="5E696C"/>
                        </a:solidFill>
                        <a:latin typeface="Helvetica" charset="0"/>
                        <a:ea typeface="Helvetica" charset="0"/>
                        <a:cs typeface="Helvetica" charset="0"/>
                        <a:sym typeface="Lato"/>
                      </a:endParaRP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r h="381000">
                <a:tc>
                  <a:txBody>
                    <a:bodyPr/>
                    <a:lstStyle/>
                    <a:p>
                      <a:pPr lvl="0">
                        <a:spcBef>
                          <a:spcPts val="0"/>
                        </a:spcBef>
                        <a:buNone/>
                      </a:pPr>
                      <a:r>
                        <a:rPr lang="en">
                          <a:solidFill>
                            <a:srgbClr val="5E696C"/>
                          </a:solidFill>
                          <a:latin typeface="Helvetica" charset="0"/>
                          <a:ea typeface="Helvetica" charset="0"/>
                          <a:cs typeface="Helvetica" charset="0"/>
                          <a:sym typeface="Lato"/>
                        </a:rPr>
                        <a:t>6</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dirty="0">
                          <a:solidFill>
                            <a:srgbClr val="5E696C"/>
                          </a:solidFill>
                          <a:latin typeface="Helvetica" charset="0"/>
                          <a:ea typeface="Helvetica" charset="0"/>
                          <a:cs typeface="Helvetica" charset="0"/>
                          <a:sym typeface="Lato"/>
                        </a:rPr>
                        <a:t>Anomaly Detection and Recommendation Systems</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Learning (2)</a:t>
            </a:r>
            <a:endParaRPr lang="en-US" dirty="0"/>
          </a:p>
        </p:txBody>
      </p:sp>
      <p:sp>
        <p:nvSpPr>
          <p:cNvPr id="3" name="Text Placeholder 2"/>
          <p:cNvSpPr>
            <a:spLocks noGrp="1"/>
          </p:cNvSpPr>
          <p:nvPr>
            <p:ph type="body" idx="1"/>
          </p:nvPr>
        </p:nvSpPr>
        <p:spPr/>
        <p:txBody>
          <a:bodyPr/>
          <a:lstStyle/>
          <a:p>
            <a:r>
              <a:rPr lang="en-US" dirty="0" smtClean="0"/>
              <a:t>Machine learning </a:t>
            </a:r>
            <a:r>
              <a:rPr lang="en-US" dirty="0"/>
              <a:t>to discover not </a:t>
            </a:r>
            <a:r>
              <a:rPr lang="en-US" dirty="0" smtClean="0"/>
              <a:t>only the </a:t>
            </a:r>
            <a:r>
              <a:rPr lang="en-US" dirty="0"/>
              <a:t>mapping from representation to output but also the representation </a:t>
            </a:r>
            <a:r>
              <a:rPr lang="en-US" dirty="0" smtClean="0"/>
              <a:t>itself</a:t>
            </a:r>
          </a:p>
          <a:p>
            <a:r>
              <a:rPr lang="en-US" dirty="0" smtClean="0"/>
              <a:t>Example: </a:t>
            </a:r>
            <a:r>
              <a:rPr lang="en-US" dirty="0" err="1" smtClean="0"/>
              <a:t>autoencoders</a:t>
            </a:r>
            <a:endParaRPr lang="en-US" dirty="0"/>
          </a:p>
          <a:p>
            <a:endParaRPr lang="en-US" b="1" dirty="0">
              <a:solidFill>
                <a:srgbClr val="5C001F"/>
              </a:solidFill>
            </a:endParaRPr>
          </a:p>
        </p:txBody>
      </p:sp>
    </p:spTree>
    <p:extLst>
      <p:ext uri="{BB962C8B-B14F-4D97-AF65-F5344CB8AC3E}">
        <p14:creationId xmlns:p14="http://schemas.microsoft.com/office/powerpoint/2010/main" val="20351695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3213"/>
            <a:ext cx="5884863" cy="603250"/>
          </a:xfrm>
        </p:spPr>
        <p:txBody>
          <a:bodyPr/>
          <a:lstStyle/>
          <a:p>
            <a:r>
              <a:rPr lang="en-US" dirty="0" smtClean="0"/>
              <a:t>Deep Learning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191" y="604838"/>
            <a:ext cx="5226234" cy="4267944"/>
          </a:xfrm>
          <a:prstGeom prst="rect">
            <a:avLst/>
          </a:prstGeom>
        </p:spPr>
      </p:pic>
      <p:sp>
        <p:nvSpPr>
          <p:cNvPr id="8" name="Title 1"/>
          <p:cNvSpPr>
            <a:spLocks noGrp="1"/>
          </p:cNvSpPr>
          <p:nvPr/>
        </p:nvSpPr>
        <p:spPr>
          <a:xfrm>
            <a:off x="402993" y="152676"/>
            <a:ext cx="5885100" cy="602700"/>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C001F"/>
              </a:buClr>
              <a:buSzPct val="100000"/>
              <a:buFont typeface="Franklin Gothic"/>
              <a:buNone/>
              <a:defRPr sz="3000" b="0" i="0" u="none" strike="noStrike" cap="none">
                <a:solidFill>
                  <a:srgbClr val="5C001F"/>
                </a:solidFill>
                <a:latin typeface="Franklin Gothic"/>
                <a:ea typeface="Franklin Gothic"/>
                <a:cs typeface="Franklin Gothic"/>
                <a:sym typeface="Franklin Gothic"/>
              </a:defRPr>
            </a:lvl1pPr>
            <a:lvl2pPr lvl="1" rtl="0">
              <a:spcBef>
                <a:spcPts val="0"/>
              </a:spcBef>
              <a:buClr>
                <a:schemeClr val="lt1"/>
              </a:buClr>
              <a:buSzPct val="100000"/>
              <a:buFont typeface="Roboto"/>
              <a:buNone/>
              <a:defRPr sz="18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18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18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18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18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18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18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1800">
                <a:solidFill>
                  <a:schemeClr val="lt1"/>
                </a:solidFill>
                <a:latin typeface="Roboto"/>
                <a:ea typeface="Roboto"/>
                <a:cs typeface="Roboto"/>
                <a:sym typeface="Roboto"/>
              </a:defRPr>
            </a:lvl9pPr>
          </a:lstStyle>
          <a:p>
            <a:r>
              <a:rPr lang="en-US" dirty="0" smtClean="0"/>
              <a:t>Deep Learning</a:t>
            </a:r>
            <a:endParaRPr lang="en-US" dirty="0"/>
          </a:p>
        </p:txBody>
      </p:sp>
    </p:spTree>
    <p:extLst>
      <p:ext uri="{BB962C8B-B14F-4D97-AF65-F5344CB8AC3E}">
        <p14:creationId xmlns:p14="http://schemas.microsoft.com/office/powerpoint/2010/main" val="1359370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511" y="0"/>
            <a:ext cx="4138677" cy="5143500"/>
          </a:xfrm>
          <a:prstGeom prst="rect">
            <a:avLst/>
          </a:prstGeom>
        </p:spPr>
      </p:pic>
      <p:sp>
        <p:nvSpPr>
          <p:cNvPr id="6" name="TextBox 5"/>
          <p:cNvSpPr txBox="1"/>
          <p:nvPr/>
        </p:nvSpPr>
        <p:spPr>
          <a:xfrm>
            <a:off x="2735180" y="713873"/>
            <a:ext cx="1417376" cy="430887"/>
          </a:xfrm>
          <a:prstGeom prst="rect">
            <a:avLst/>
          </a:prstGeom>
          <a:noFill/>
        </p:spPr>
        <p:txBody>
          <a:bodyPr wrap="none" rtlCol="0">
            <a:spAutoFit/>
          </a:bodyPr>
          <a:lstStyle/>
          <a:p>
            <a:r>
              <a:rPr lang="en-US" sz="1100" dirty="0" smtClean="0"/>
              <a:t>Logistic Regression</a:t>
            </a:r>
          </a:p>
          <a:p>
            <a:r>
              <a:rPr lang="en-US" sz="1100" dirty="0" smtClean="0"/>
              <a:t>Naïve-Bayes</a:t>
            </a:r>
            <a:endParaRPr lang="en-US" sz="1100" dirty="0"/>
          </a:p>
        </p:txBody>
      </p:sp>
    </p:spTree>
    <p:extLst>
      <p:ext uri="{BB962C8B-B14F-4D97-AF65-F5344CB8AC3E}">
        <p14:creationId xmlns:p14="http://schemas.microsoft.com/office/powerpoint/2010/main" val="2001612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endParaRPr lang="en-US"/>
          </a:p>
        </p:txBody>
      </p:sp>
      <p:sp>
        <p:nvSpPr>
          <p:cNvPr id="4" name="object 3"/>
          <p:cNvSpPr/>
          <p:nvPr/>
        </p:nvSpPr>
        <p:spPr>
          <a:xfrm>
            <a:off x="1262742" y="1055915"/>
            <a:ext cx="6596743" cy="3924803"/>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43</a:t>
            </a:fld>
            <a:endParaRPr lang="en-US"/>
          </a:p>
        </p:txBody>
      </p:sp>
    </p:spTree>
    <p:extLst>
      <p:ext uri="{BB962C8B-B14F-4D97-AF65-F5344CB8AC3E}">
        <p14:creationId xmlns:p14="http://schemas.microsoft.com/office/powerpoint/2010/main" val="18164876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2:</a:t>
            </a:r>
            <a:endParaRPr lang="en-US" dirty="0"/>
          </a:p>
        </p:txBody>
      </p:sp>
      <p:sp>
        <p:nvSpPr>
          <p:cNvPr id="3" name="Content Placeholder 2"/>
          <p:cNvSpPr>
            <a:spLocks noGrp="1"/>
          </p:cNvSpPr>
          <p:nvPr>
            <p:ph idx="1"/>
          </p:nvPr>
        </p:nvSpPr>
        <p:spPr/>
        <p:txBody>
          <a:bodyPr/>
          <a:lstStyle/>
          <a:p>
            <a:endParaRPr lang="en-US"/>
          </a:p>
        </p:txBody>
      </p:sp>
      <p:sp>
        <p:nvSpPr>
          <p:cNvPr id="4" name="object 3"/>
          <p:cNvSpPr/>
          <p:nvPr/>
        </p:nvSpPr>
        <p:spPr>
          <a:xfrm>
            <a:off x="1614488" y="1369219"/>
            <a:ext cx="5915025" cy="3263504"/>
          </a:xfrm>
          <a:prstGeom prst="rect">
            <a:avLst/>
          </a:prstGeom>
          <a:blipFill>
            <a:blip r:embed="rId2" cstate="print"/>
            <a:stretch>
              <a:fillRect/>
            </a:stretch>
          </a:blipFill>
        </p:spPr>
        <p:txBody>
          <a:bodyPr wrap="square" lIns="0" tIns="0" rIns="0" bIns="0" rtlCol="0"/>
          <a:lstStyle/>
          <a:p>
            <a:endParaRPr sz="1050"/>
          </a:p>
        </p:txBody>
      </p:sp>
      <p:sp>
        <p:nvSpPr>
          <p:cNvPr id="8" name="Slide Number Placeholder 7"/>
          <p:cNvSpPr>
            <a:spLocks noGrp="1"/>
          </p:cNvSpPr>
          <p:nvPr>
            <p:ph type="sldNum" sz="quarter" idx="4294967295"/>
          </p:nvPr>
        </p:nvSpPr>
        <p:spPr>
          <a:xfrm>
            <a:off x="8523541" y="4695623"/>
            <a:ext cx="548700" cy="393600"/>
          </a:xfrm>
        </p:spPr>
        <p:txBody>
          <a:bodyPr/>
          <a:lstStyle/>
          <a:p>
            <a:fld id="{7E3BC166-2694-403D-AA8F-F84388288DB1}" type="slidenum">
              <a:rPr lang="en-US" smtClean="0"/>
              <a:pPr/>
              <a:t>44</a:t>
            </a:fld>
            <a:endParaRPr lang="en-US"/>
          </a:p>
        </p:txBody>
      </p:sp>
    </p:spTree>
    <p:extLst>
      <p:ext uri="{BB962C8B-B14F-4D97-AF65-F5344CB8AC3E}">
        <p14:creationId xmlns:p14="http://schemas.microsoft.com/office/powerpoint/2010/main" val="10807943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pic>
        <p:nvPicPr>
          <p:cNvPr id="2050" name="Picture 2" descr="http://www.kminstitute.org/sites/default/files/images/Head-lightbulb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95" y="772716"/>
            <a:ext cx="3100388" cy="385762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a:spLocks noGrp="1"/>
          </p:cNvSpPr>
          <p:nvPr>
            <p:ph type="ctrTitle"/>
          </p:nvPr>
        </p:nvSpPr>
        <p:spPr>
          <a:xfrm>
            <a:off x="2535555" y="772715"/>
            <a:ext cx="5829300" cy="1790700"/>
          </a:xfrm>
        </p:spPr>
        <p:txBody>
          <a:bodyPr/>
          <a:lstStyle/>
          <a:p>
            <a:r>
              <a:rPr lang="en-US" dirty="0" smtClean="0">
                <a:latin typeface="Arial" panose="020B0604020202020204" pitchFamily="34" charset="0"/>
                <a:cs typeface="Arial" panose="020B0604020202020204" pitchFamily="34" charset="0"/>
              </a:rPr>
              <a:t>Buzz </a:t>
            </a:r>
            <a:br>
              <a:rPr lang="en-US" dirty="0" smtClean="0">
                <a:latin typeface="Arial" panose="020B0604020202020204" pitchFamily="34" charset="0"/>
                <a:cs typeface="Arial" panose="020B0604020202020204" pitchFamily="34" charset="0"/>
              </a:rPr>
            </a:br>
            <a:r>
              <a:rPr lang="en-US" dirty="0" smtClean="0">
                <a:latin typeface="Arial" panose="020B0604020202020204" pitchFamily="34" charset="0"/>
                <a:cs typeface="Arial" panose="020B0604020202020204" pitchFamily="34" charset="0"/>
              </a:rPr>
              <a:t>Session!!</a:t>
            </a:r>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p:txBody>
          <a:bodyPr/>
          <a:lstStyle/>
          <a:p>
            <a:r>
              <a:rPr lang="en-US" smtClean="0"/>
              <a:t>© Copyright NilamNur@MANB2153_20172018</a:t>
            </a:r>
            <a:endParaRPr lang="en-US" dirty="0"/>
          </a:p>
        </p:txBody>
      </p:sp>
      <p:sp>
        <p:nvSpPr>
          <p:cNvPr id="6" name="Slide Number Placeholder 5"/>
          <p:cNvSpPr>
            <a:spLocks noGrp="1"/>
          </p:cNvSpPr>
          <p:nvPr>
            <p:ph type="sldNum" sz="quarter" idx="12"/>
          </p:nvPr>
        </p:nvSpPr>
        <p:spPr/>
        <p:txBody>
          <a:bodyPr/>
          <a:lstStyle/>
          <a:p>
            <a:fld id="{7E3BC166-2694-403D-AA8F-F84388288DB1}" type="slidenum">
              <a:rPr lang="en-US" smtClean="0"/>
              <a:t>45</a:t>
            </a:fld>
            <a:endParaRPr lang="en-US"/>
          </a:p>
        </p:txBody>
      </p:sp>
    </p:spTree>
    <p:extLst>
      <p:ext uri="{BB962C8B-B14F-4D97-AF65-F5344CB8AC3E}">
        <p14:creationId xmlns:p14="http://schemas.microsoft.com/office/powerpoint/2010/main" val="9029549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000" dirty="0"/>
              <a:t>Buzz Sessions </a:t>
            </a:r>
            <a:r>
              <a:rPr lang="en-US" sz="3000" dirty="0" smtClean="0"/>
              <a:t>E-learning </a:t>
            </a:r>
            <a:r>
              <a:rPr lang="en-US" sz="3000" dirty="0"/>
              <a:t>Participation-Discussion 1</a:t>
            </a:r>
          </a:p>
        </p:txBody>
      </p:sp>
      <p:sp>
        <p:nvSpPr>
          <p:cNvPr id="3" name="Content Placeholder 2"/>
          <p:cNvSpPr>
            <a:spLocks noGrp="1"/>
          </p:cNvSpPr>
          <p:nvPr>
            <p:ph idx="1"/>
          </p:nvPr>
        </p:nvSpPr>
        <p:spPr/>
        <p:txBody>
          <a:bodyPr/>
          <a:lstStyle/>
          <a:p>
            <a:pPr marL="385763" indent="-385763">
              <a:buFont typeface="+mj-lt"/>
              <a:buAutoNum type="arabicPeriod"/>
            </a:pPr>
            <a:r>
              <a:rPr lang="en-US" dirty="0" smtClean="0">
                <a:solidFill>
                  <a:schemeClr val="bg1"/>
                </a:solidFill>
              </a:rPr>
              <a:t>List and explain five(5) reasons why machine learning is important to our daily life?</a:t>
            </a:r>
          </a:p>
          <a:p>
            <a:pPr marL="385763" indent="-385763">
              <a:buFont typeface="+mj-lt"/>
              <a:buAutoNum type="arabicPeriod"/>
            </a:pPr>
            <a:r>
              <a:rPr lang="en-US" dirty="0" smtClean="0">
                <a:solidFill>
                  <a:schemeClr val="bg1"/>
                </a:solidFill>
              </a:rPr>
              <a:t>Do you think having the best machine learning model is the most crucial part?</a:t>
            </a:r>
          </a:p>
          <a:p>
            <a:pPr marL="385763" indent="-385763">
              <a:buFont typeface="+mj-lt"/>
              <a:buAutoNum type="arabicPeriod"/>
            </a:pPr>
            <a:r>
              <a:rPr lang="en-US" dirty="0" smtClean="0">
                <a:solidFill>
                  <a:schemeClr val="bg1"/>
                </a:solidFill>
              </a:rPr>
              <a:t>What are the three (3) ways machine learning is helping mobile advertiser and give the examples of the application.</a:t>
            </a:r>
            <a:endParaRPr lang="en-US" dirty="0">
              <a:solidFill>
                <a:schemeClr val="bg1"/>
              </a:solidFill>
            </a:endParaRPr>
          </a:p>
        </p:txBody>
      </p:sp>
    </p:spTree>
    <p:extLst>
      <p:ext uri="{BB962C8B-B14F-4D97-AF65-F5344CB8AC3E}">
        <p14:creationId xmlns:p14="http://schemas.microsoft.com/office/powerpoint/2010/main" val="18441932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idx="12"/>
          </p:nvPr>
        </p:nvSpPr>
        <p:spPr/>
        <p:txBody>
          <a:bodyPr/>
          <a:lstStyle/>
          <a:p>
            <a:fld id="{7E3BC166-2694-403D-AA8F-F84388288DB1}" type="slidenum">
              <a:rPr lang="en-US" smtClean="0">
                <a:solidFill>
                  <a:schemeClr val="bg2"/>
                </a:solidFill>
              </a:rPr>
              <a:pPr/>
              <a:t>47</a:t>
            </a:fld>
            <a:endParaRPr lang="en-US">
              <a:solidFill>
                <a:schemeClr val="bg2"/>
              </a:solidFill>
            </a:endParaRPr>
          </a:p>
        </p:txBody>
      </p:sp>
      <p:sp>
        <p:nvSpPr>
          <p:cNvPr id="2" name="Title 1"/>
          <p:cNvSpPr>
            <a:spLocks noGrp="1"/>
          </p:cNvSpPr>
          <p:nvPr>
            <p:ph type="title" idx="4294967295"/>
          </p:nvPr>
        </p:nvSpPr>
        <p:spPr>
          <a:xfrm>
            <a:off x="0" y="144463"/>
            <a:ext cx="5915025" cy="727075"/>
          </a:xfrm>
        </p:spPr>
        <p:txBody>
          <a:bodyPr>
            <a:normAutofit fontScale="90000"/>
          </a:bodyPr>
          <a:lstStyle/>
          <a:p>
            <a:r>
              <a:rPr lang="en-US" sz="2700" dirty="0">
                <a:solidFill>
                  <a:schemeClr val="bg2"/>
                </a:solidFill>
              </a:rPr>
              <a:t>Assignment 1: </a:t>
            </a:r>
            <a:br>
              <a:rPr lang="en-US" sz="2700" dirty="0">
                <a:solidFill>
                  <a:schemeClr val="bg2"/>
                </a:solidFill>
              </a:rPr>
            </a:br>
            <a:r>
              <a:rPr lang="en-US" sz="2100" dirty="0">
                <a:solidFill>
                  <a:schemeClr val="bg2"/>
                </a:solidFill>
              </a:rPr>
              <a:t>Due Submission </a:t>
            </a:r>
            <a:r>
              <a:rPr lang="en-US" sz="2100" dirty="0" smtClean="0">
                <a:solidFill>
                  <a:schemeClr val="bg2"/>
                </a:solidFill>
              </a:rPr>
              <a:t>:</a:t>
            </a:r>
            <a:endParaRPr lang="en-US" sz="2100" dirty="0">
              <a:solidFill>
                <a:schemeClr val="bg2"/>
              </a:solidFill>
            </a:endParaRPr>
          </a:p>
        </p:txBody>
      </p:sp>
      <p:sp>
        <p:nvSpPr>
          <p:cNvPr id="3" name="Content Placeholder 2"/>
          <p:cNvSpPr>
            <a:spLocks noGrp="1"/>
          </p:cNvSpPr>
          <p:nvPr>
            <p:ph idx="4294967295"/>
          </p:nvPr>
        </p:nvSpPr>
        <p:spPr>
          <a:xfrm>
            <a:off x="5732463" y="969963"/>
            <a:ext cx="3411537" cy="3367087"/>
          </a:xfrm>
        </p:spPr>
        <p:txBody>
          <a:bodyPr>
            <a:normAutofit fontScale="55000" lnSpcReduction="20000"/>
          </a:bodyPr>
          <a:lstStyle/>
          <a:p>
            <a:pPr algn="just"/>
            <a:r>
              <a:rPr lang="en-US" sz="1200" dirty="0">
                <a:solidFill>
                  <a:schemeClr val="bg2"/>
                </a:solidFill>
                <a:latin typeface="Calibri"/>
                <a:cs typeface="Calibri"/>
              </a:rPr>
              <a:t>Figures 1 shows an example of the credit card fraud issue happen in Taiwan. In well-developed financial system, crisis management is on downstream and risk prediction is on the upstream. In recent years,  the credit cards issuers in Taiwan face the debt and credit card crisis. The crisis caused the blow to consumer finance confidence and big challenge for both bank and card </a:t>
            </a:r>
            <a:r>
              <a:rPr lang="en-US" sz="1200" dirty="0" err="1">
                <a:solidFill>
                  <a:schemeClr val="bg2"/>
                </a:solidFill>
                <a:latin typeface="Calibri"/>
                <a:cs typeface="Calibri"/>
              </a:rPr>
              <a:t>holderA</a:t>
            </a:r>
            <a:r>
              <a:rPr lang="en-US" sz="1200" dirty="0">
                <a:solidFill>
                  <a:schemeClr val="bg2"/>
                </a:solidFill>
                <a:latin typeface="Calibri"/>
                <a:cs typeface="Calibri"/>
              </a:rPr>
              <a:t> full description is available at the site where the  data was obtained from:</a:t>
            </a:r>
          </a:p>
          <a:p>
            <a:pPr>
              <a:lnSpc>
                <a:spcPct val="120000"/>
              </a:lnSpc>
              <a:buNone/>
            </a:pPr>
            <a:r>
              <a:rPr lang="en-US" sz="1200" dirty="0">
                <a:solidFill>
                  <a:schemeClr val="bg2"/>
                </a:solidFill>
                <a:hlinkClick r:id="rId2"/>
              </a:rPr>
              <a:t>http://archive.ics.uci.edu/ml/datasets/default+of+credit+card+clients</a:t>
            </a:r>
            <a:r>
              <a:rPr lang="en-US" sz="1200" dirty="0">
                <a:solidFill>
                  <a:schemeClr val="bg2"/>
                </a:solidFill>
              </a:rPr>
              <a:t> </a:t>
            </a:r>
          </a:p>
          <a:p>
            <a:pPr>
              <a:lnSpc>
                <a:spcPct val="120000"/>
              </a:lnSpc>
              <a:buNone/>
            </a:pPr>
            <a:r>
              <a:rPr lang="en-US" sz="1200" spc="-8" dirty="0">
                <a:solidFill>
                  <a:schemeClr val="bg2"/>
                </a:solidFill>
                <a:latin typeface="Calibri"/>
                <a:cs typeface="Calibri"/>
              </a:rPr>
              <a:t>Here are </a:t>
            </a:r>
            <a:r>
              <a:rPr lang="en-US" sz="1200" dirty="0">
                <a:solidFill>
                  <a:schemeClr val="bg2"/>
                </a:solidFill>
                <a:latin typeface="Calibri"/>
                <a:cs typeface="Calibri"/>
              </a:rPr>
              <a:t>the </a:t>
            </a:r>
            <a:r>
              <a:rPr lang="en-US" sz="1200" spc="-11" dirty="0">
                <a:solidFill>
                  <a:schemeClr val="bg2"/>
                </a:solidFill>
                <a:latin typeface="Calibri"/>
                <a:cs typeface="Calibri"/>
              </a:rPr>
              <a:t>data for </a:t>
            </a:r>
            <a:r>
              <a:rPr lang="en-US" sz="1200" dirty="0">
                <a:solidFill>
                  <a:schemeClr val="bg2"/>
                </a:solidFill>
                <a:latin typeface="Calibri"/>
                <a:cs typeface="Calibri"/>
              </a:rPr>
              <a:t>the </a:t>
            </a:r>
            <a:r>
              <a:rPr lang="en-US" sz="1200" spc="-8" dirty="0">
                <a:solidFill>
                  <a:schemeClr val="bg2"/>
                </a:solidFill>
                <a:latin typeface="Calibri"/>
                <a:cs typeface="Calibri"/>
              </a:rPr>
              <a:t>project:</a:t>
            </a:r>
          </a:p>
          <a:p>
            <a:pPr>
              <a:lnSpc>
                <a:spcPct val="120000"/>
              </a:lnSpc>
              <a:buNone/>
            </a:pPr>
            <a:r>
              <a:rPr lang="en-US" sz="1200" dirty="0">
                <a:solidFill>
                  <a:schemeClr val="bg2"/>
                </a:solidFill>
                <a:hlinkClick r:id="rId3"/>
              </a:rPr>
              <a:t>http://archive.ics.uci.edu/ml/machine-learning-databases/00350/</a:t>
            </a:r>
            <a:r>
              <a:rPr lang="en-US" sz="1200" dirty="0">
                <a:solidFill>
                  <a:schemeClr val="bg2"/>
                </a:solidFill>
              </a:rPr>
              <a:t> </a:t>
            </a:r>
          </a:p>
          <a:p>
            <a:pPr>
              <a:lnSpc>
                <a:spcPct val="120000"/>
              </a:lnSpc>
              <a:buNone/>
            </a:pPr>
            <a:r>
              <a:rPr lang="en-US" sz="1200" dirty="0">
                <a:solidFill>
                  <a:schemeClr val="bg2"/>
                </a:solidFill>
              </a:rPr>
              <a:t>QUESTION:</a:t>
            </a:r>
          </a:p>
          <a:p>
            <a:pPr marL="257175" indent="-257175">
              <a:lnSpc>
                <a:spcPct val="120000"/>
              </a:lnSpc>
              <a:buFont typeface="+mj-lt"/>
              <a:buAutoNum type="arabicPeriod"/>
            </a:pPr>
            <a:r>
              <a:rPr lang="en-US" sz="1200" dirty="0">
                <a:solidFill>
                  <a:schemeClr val="bg2"/>
                </a:solidFill>
              </a:rPr>
              <a:t>What problem can you solve with these data? </a:t>
            </a:r>
          </a:p>
          <a:p>
            <a:pPr marL="257175" indent="-257175">
              <a:lnSpc>
                <a:spcPct val="120000"/>
              </a:lnSpc>
              <a:buFont typeface="+mj-lt"/>
              <a:buAutoNum type="arabicPeriod"/>
            </a:pPr>
            <a:r>
              <a:rPr lang="en-US" sz="1200" dirty="0">
                <a:solidFill>
                  <a:schemeClr val="bg2"/>
                </a:solidFill>
              </a:rPr>
              <a:t> Is this a machine learning problem?</a:t>
            </a:r>
          </a:p>
          <a:p>
            <a:pPr marL="257175" indent="-257175">
              <a:lnSpc>
                <a:spcPct val="120000"/>
              </a:lnSpc>
              <a:buFont typeface="+mj-lt"/>
              <a:buAutoNum type="arabicPeriod"/>
            </a:pPr>
            <a:r>
              <a:rPr lang="en-US" sz="1200" dirty="0">
                <a:solidFill>
                  <a:schemeClr val="bg2"/>
                </a:solidFill>
              </a:rPr>
              <a:t>What is the x and the y?</a:t>
            </a:r>
          </a:p>
          <a:p>
            <a:pPr>
              <a:lnSpc>
                <a:spcPct val="120000"/>
              </a:lnSpc>
              <a:buNone/>
            </a:pPr>
            <a:endParaRPr lang="en-US" sz="1200" dirty="0">
              <a:solidFill>
                <a:schemeClr val="bg2"/>
              </a:solidFill>
            </a:endParaRPr>
          </a:p>
        </p:txBody>
      </p:sp>
      <p:pic>
        <p:nvPicPr>
          <p:cNvPr id="4" name="Picture 3"/>
          <p:cNvPicPr>
            <a:picLocks noChangeAspect="1"/>
          </p:cNvPicPr>
          <p:nvPr/>
        </p:nvPicPr>
        <p:blipFill>
          <a:blip r:embed="rId4"/>
          <a:stretch>
            <a:fillRect/>
          </a:stretch>
        </p:blipFill>
        <p:spPr>
          <a:xfrm>
            <a:off x="1293700" y="970239"/>
            <a:ext cx="3167743" cy="1958833"/>
          </a:xfrm>
          <a:prstGeom prst="rect">
            <a:avLst/>
          </a:prstGeom>
        </p:spPr>
      </p:pic>
      <p:sp>
        <p:nvSpPr>
          <p:cNvPr id="5" name="TextBox 4"/>
          <p:cNvSpPr txBox="1"/>
          <p:nvPr/>
        </p:nvSpPr>
        <p:spPr>
          <a:xfrm>
            <a:off x="1293699" y="2862713"/>
            <a:ext cx="3167743" cy="923330"/>
          </a:xfrm>
          <a:prstGeom prst="rect">
            <a:avLst/>
          </a:prstGeom>
          <a:noFill/>
        </p:spPr>
        <p:txBody>
          <a:bodyPr wrap="square" rtlCol="0">
            <a:spAutoFit/>
          </a:bodyPr>
          <a:lstStyle/>
          <a:p>
            <a:r>
              <a:rPr lang="en-US" sz="1200" dirty="0">
                <a:solidFill>
                  <a:schemeClr val="bg2"/>
                </a:solidFill>
              </a:rPr>
              <a:t>Figure 1. Credit card problem in Taiwan</a:t>
            </a:r>
          </a:p>
          <a:p>
            <a:r>
              <a:rPr lang="en-US" sz="1050" dirty="0">
                <a:solidFill>
                  <a:schemeClr val="bg2"/>
                </a:solidFill>
                <a:hlinkClick r:id="rId5"/>
              </a:rPr>
              <a:t>(</a:t>
            </a:r>
            <a:r>
              <a:rPr lang="en-US" sz="1050" dirty="0">
                <a:solidFill>
                  <a:schemeClr val="bg2"/>
                </a:solidFill>
                <a:hlinkClick r:id="rId6" invalidUrl="https://www.tripadvisor.com.my/ShowTopic-g293910-i9303-k9274267- urgent_credit_card_problems_in_Taiwan-Taiwan.html"/>
              </a:rPr>
              <a:t>https</a:t>
            </a:r>
            <a:r>
              <a:rPr lang="en-US" sz="1050" dirty="0">
                <a:solidFill>
                  <a:schemeClr val="bg2"/>
                </a:solidFill>
                <a:hlinkClick r:id="rId7" invalidUrl="https://www.tripadvisor.com.my/ShowTopic-g293910-i9303-k9274267- urgent_credit_card_problems_in_Taiwan-Taiwan.html"/>
              </a:rPr>
              <a:t>://</a:t>
            </a:r>
            <a:r>
              <a:rPr lang="en-US" sz="1050" dirty="0">
                <a:solidFill>
                  <a:schemeClr val="bg2"/>
                </a:solidFill>
                <a:hlinkClick r:id="rId8" invalidUrl="https://www.tripadvisor.com.my/ShowTopic-g293910-i9303-k9274267- urgent_credit_card_problems_in_Taiwan-Taiwan.html"/>
              </a:rPr>
              <a:t>www.tripadvisor.com.my/ShowTopic-g293910-i9303-k9274267- urgent_credit_card_problems_in_Taiwan-Taiwan.html</a:t>
            </a:r>
            <a:r>
              <a:rPr lang="en-US" sz="1050" dirty="0">
                <a:solidFill>
                  <a:schemeClr val="bg2"/>
                </a:solidFill>
              </a:rPr>
              <a:t> )</a:t>
            </a:r>
          </a:p>
        </p:txBody>
      </p:sp>
      <p:sp>
        <p:nvSpPr>
          <p:cNvPr id="9" name="Rectangle 2"/>
          <p:cNvSpPr>
            <a:spLocks noChangeArrowheads="1"/>
          </p:cNvSpPr>
          <p:nvPr/>
        </p:nvSpPr>
        <p:spPr bwMode="auto">
          <a:xfrm>
            <a:off x="4572001" y="389591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a:solidFill>
                  <a:schemeClr val="bg2"/>
                </a:solidFill>
                <a:latin typeface="Arial" panose="020B0604020202020204" pitchFamily="34" charset="0"/>
              </a:rPr>
              <a:t/>
            </a:r>
            <a:br>
              <a:rPr lang="en-US" altLang="en-US" sz="1350">
                <a:solidFill>
                  <a:schemeClr val="bg2"/>
                </a:solidFill>
                <a:latin typeface="Arial" panose="020B0604020202020204" pitchFamily="34" charset="0"/>
              </a:rPr>
            </a:br>
            <a:endParaRPr lang="en-US" altLang="en-US" sz="1350">
              <a:solidFill>
                <a:schemeClr val="bg2"/>
              </a:solidFill>
              <a:latin typeface="Arial" panose="020B0604020202020204" pitchFamily="34" charset="0"/>
            </a:endParaRPr>
          </a:p>
        </p:txBody>
      </p:sp>
      <p:sp>
        <p:nvSpPr>
          <p:cNvPr id="6" name="Rectangle 5"/>
          <p:cNvSpPr/>
          <p:nvPr/>
        </p:nvSpPr>
        <p:spPr>
          <a:xfrm>
            <a:off x="1185910" y="4144016"/>
            <a:ext cx="6605360" cy="646331"/>
          </a:xfrm>
          <a:prstGeom prst="rect">
            <a:avLst/>
          </a:prstGeom>
        </p:spPr>
        <p:txBody>
          <a:bodyPr wrap="square">
            <a:spAutoFit/>
          </a:bodyPr>
          <a:lstStyle/>
          <a:p>
            <a:r>
              <a:rPr lang="en-US" sz="1800" dirty="0">
                <a:solidFill>
                  <a:schemeClr val="bg2"/>
                </a:solidFill>
                <a:latin typeface="Arial" panose="020B0604020202020204" pitchFamily="34" charset="0"/>
                <a:cs typeface="Arial" panose="020B0604020202020204" pitchFamily="34" charset="0"/>
              </a:rPr>
              <a:t>**Please answer all the given question. Your answer should be based on the </a:t>
            </a:r>
            <a:r>
              <a:rPr lang="en-US" sz="1800" dirty="0" err="1">
                <a:solidFill>
                  <a:schemeClr val="bg2"/>
                </a:solidFill>
                <a:latin typeface="Arial" panose="020B0604020202020204" pitchFamily="34" charset="0"/>
                <a:cs typeface="Arial" panose="020B0604020202020204" pitchFamily="34" charset="0"/>
              </a:rPr>
              <a:t>powerpoint</a:t>
            </a:r>
            <a:r>
              <a:rPr lang="en-US" sz="1800" dirty="0">
                <a:solidFill>
                  <a:schemeClr val="bg2"/>
                </a:solidFill>
                <a:latin typeface="Arial" panose="020B0604020202020204" pitchFamily="34" charset="0"/>
                <a:cs typeface="Arial" panose="020B0604020202020204" pitchFamily="34" charset="0"/>
              </a:rPr>
              <a:t> slide presentation.</a:t>
            </a:r>
          </a:p>
        </p:txBody>
      </p:sp>
    </p:spTree>
    <p:extLst>
      <p:ext uri="{BB962C8B-B14F-4D97-AF65-F5344CB8AC3E}">
        <p14:creationId xmlns:p14="http://schemas.microsoft.com/office/powerpoint/2010/main" val="1836283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a:t>Thanks!</a:t>
            </a:r>
          </a:p>
        </p:txBody>
      </p:sp>
      <p:sp>
        <p:nvSpPr>
          <p:cNvPr id="119" name="Shape 119"/>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lvl="0">
              <a:spcBef>
                <a:spcPts val="0"/>
              </a:spcBef>
              <a:buNone/>
            </a:pPr>
            <a:r>
              <a:rPr lang="en" dirty="0" err="1"/>
              <a:t>Siti</a:t>
            </a:r>
            <a:r>
              <a:rPr lang="en" dirty="0"/>
              <a:t> </a:t>
            </a:r>
            <a:r>
              <a:rPr lang="en" dirty="0" err="1"/>
              <a:t>Sophiayati</a:t>
            </a:r>
            <a:r>
              <a:rPr lang="en" dirty="0"/>
              <a:t> Yuhaniz, PhD</a:t>
            </a:r>
          </a:p>
          <a:p>
            <a:pPr lvl="0">
              <a:spcBef>
                <a:spcPts val="0"/>
              </a:spcBef>
              <a:buNone/>
            </a:pPr>
            <a:r>
              <a:rPr lang="en" dirty="0"/>
              <a:t>Machine Learning for Data Science Interest Group</a:t>
            </a:r>
            <a:br>
              <a:rPr lang="en" dirty="0"/>
            </a:br>
            <a:r>
              <a:rPr lang="en" dirty="0"/>
              <a:t>Advanced Informatics School</a:t>
            </a:r>
            <a:br>
              <a:rPr lang="en" dirty="0"/>
            </a:br>
            <a:r>
              <a:rPr lang="en" dirty="0" err="1"/>
              <a:t>Universiti</a:t>
            </a:r>
            <a:r>
              <a:rPr lang="en" dirty="0"/>
              <a:t> </a:t>
            </a:r>
            <a:r>
              <a:rPr lang="en" dirty="0" err="1"/>
              <a:t>Teknologi</a:t>
            </a:r>
            <a:r>
              <a:rPr lang="en" dirty="0"/>
              <a:t> Malaysia</a:t>
            </a:r>
          </a:p>
          <a:p>
            <a:pPr lvl="0" rtl="0">
              <a:spcBef>
                <a:spcPts val="0"/>
              </a:spcBef>
              <a:spcAft>
                <a:spcPts val="0"/>
              </a:spcAft>
              <a:buNone/>
            </a:pPr>
            <a:r>
              <a:rPr lang="en" dirty="0"/>
              <a:t>@</a:t>
            </a:r>
            <a:r>
              <a:rPr lang="en" dirty="0" err="1"/>
              <a:t>utmmlds</a:t>
            </a:r>
            <a:endParaRPr lang="en" dirty="0"/>
          </a:p>
          <a:p>
            <a:pPr lvl="0" rtl="0">
              <a:spcBef>
                <a:spcPts val="0"/>
              </a:spcBef>
              <a:spcAft>
                <a:spcPts val="0"/>
              </a:spcAft>
              <a:buNone/>
            </a:pPr>
            <a:r>
              <a:rPr lang="en" dirty="0" err="1"/>
              <a:t>ais.utm.my</a:t>
            </a:r>
            <a:r>
              <a:rPr lang="en" dirty="0"/>
              <a:t>/</a:t>
            </a:r>
            <a:r>
              <a:rPr lang="en" dirty="0" err="1"/>
              <a:t>mlds</a:t>
            </a:r>
            <a:endParaRPr lang="en" dirty="0"/>
          </a:p>
          <a:p>
            <a:pPr lvl="0" rtl="0">
              <a:spcBef>
                <a:spcPts val="0"/>
              </a:spcBef>
              <a:spcAft>
                <a:spcPts val="0"/>
              </a:spcAft>
              <a:buNone/>
            </a:pPr>
            <a:endParaRPr dirty="0"/>
          </a:p>
          <a:p>
            <a:pPr lvl="0" rtl="0">
              <a:spcBef>
                <a:spcPts val="0"/>
              </a:spcBef>
              <a:spcAft>
                <a:spcPts val="0"/>
              </a:spcAft>
              <a:buNone/>
            </a:pPr>
            <a:r>
              <a:rPr lang="en" dirty="0"/>
              <a:t>September 2017</a:t>
            </a:r>
          </a:p>
        </p:txBody>
      </p:sp>
      <p:sp>
        <p:nvSpPr>
          <p:cNvPr id="2" name="TextBox 1"/>
          <p:cNvSpPr txBox="1"/>
          <p:nvPr/>
        </p:nvSpPr>
        <p:spPr>
          <a:xfrm>
            <a:off x="5825766" y="2752627"/>
            <a:ext cx="3026004" cy="738664"/>
          </a:xfrm>
          <a:prstGeom prst="rect">
            <a:avLst/>
          </a:prstGeom>
          <a:noFill/>
        </p:spPr>
        <p:txBody>
          <a:bodyPr wrap="square" rtlCol="0">
            <a:spAutoFit/>
          </a:bodyPr>
          <a:lstStyle/>
          <a:p>
            <a:r>
              <a:rPr lang="en-US" dirty="0" smtClean="0">
                <a:solidFill>
                  <a:schemeClr val="bg1"/>
                </a:solidFill>
              </a:rPr>
              <a:t>Some slides are taken from:</a:t>
            </a:r>
          </a:p>
          <a:p>
            <a:r>
              <a:rPr lang="en-US" dirty="0" smtClean="0">
                <a:solidFill>
                  <a:schemeClr val="bg1"/>
                </a:solidFill>
              </a:rPr>
              <a:t>Hands on Machine Learning with </a:t>
            </a:r>
            <a:r>
              <a:rPr lang="en-US" dirty="0" err="1" smtClean="0">
                <a:solidFill>
                  <a:schemeClr val="bg1"/>
                </a:solidFill>
              </a:rPr>
              <a:t>Scikit</a:t>
            </a:r>
            <a:r>
              <a:rPr lang="en-US" dirty="0" smtClean="0">
                <a:solidFill>
                  <a:schemeClr val="bg1"/>
                </a:solidFill>
              </a:rPr>
              <a:t>-Learn and </a:t>
            </a:r>
            <a:r>
              <a:rPr lang="en-US" dirty="0" err="1" smtClean="0">
                <a:solidFill>
                  <a:schemeClr val="bg1"/>
                </a:solidFill>
              </a:rPr>
              <a:t>Tensorflow</a:t>
            </a:r>
            <a:r>
              <a:rPr lang="en-US" dirty="0" smtClean="0">
                <a:solidFill>
                  <a:schemeClr val="bg1"/>
                </a:solidFill>
              </a:rPr>
              <a:t> book</a:t>
            </a: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Text Placeholder 2"/>
          <p:cNvSpPr>
            <a:spLocks noGrp="1"/>
          </p:cNvSpPr>
          <p:nvPr>
            <p:ph type="body"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7191066"/>
              </p:ext>
            </p:extLst>
          </p:nvPr>
        </p:nvGraphicFramePr>
        <p:xfrm>
          <a:off x="617037" y="1488582"/>
          <a:ext cx="7406086" cy="2847444"/>
        </p:xfrm>
        <a:graphic>
          <a:graphicData uri="http://schemas.openxmlformats.org/drawingml/2006/table">
            <a:tbl>
              <a:tblPr>
                <a:tableStyleId>{6F627E8A-A9BE-47B9-9C48-CCB1DC3B6F67}</a:tableStyleId>
              </a:tblPr>
              <a:tblGrid>
                <a:gridCol w="497494"/>
                <a:gridCol w="3951789"/>
                <a:gridCol w="2956803"/>
              </a:tblGrid>
              <a:tr h="384602">
                <a:tc>
                  <a:txBody>
                    <a:bodyPr/>
                    <a:lstStyle/>
                    <a:p>
                      <a:pPr marL="0" marR="0" algn="ctr">
                        <a:spcBef>
                          <a:spcPts val="0"/>
                        </a:spcBef>
                        <a:spcAft>
                          <a:spcPts val="0"/>
                        </a:spcAft>
                      </a:pPr>
                      <a:r>
                        <a:rPr lang="en-GB" sz="1200" dirty="0">
                          <a:solidFill>
                            <a:schemeClr val="bg1"/>
                          </a:solidFill>
                          <a:effectLst/>
                        </a:rPr>
                        <a:t>No</a:t>
                      </a:r>
                      <a:endParaRPr lang="en-US" sz="1800" dirty="0">
                        <a:solidFill>
                          <a:schemeClr val="bg1"/>
                        </a:solidFill>
                        <a:effectLst/>
                        <a:latin typeface="Times New Roman" charset="0"/>
                        <a:ea typeface="Times New Roman" charset="0"/>
                      </a:endParaRPr>
                    </a:p>
                  </a:txBody>
                  <a:tcPr marL="68580" marR="68580" marT="0" marB="0" anchor="ctr">
                    <a:solidFill>
                      <a:srgbClr val="5C001F"/>
                    </a:solidFill>
                  </a:tcPr>
                </a:tc>
                <a:tc>
                  <a:txBody>
                    <a:bodyPr/>
                    <a:lstStyle/>
                    <a:p>
                      <a:pPr marL="0" marR="0" algn="ctr">
                        <a:spcBef>
                          <a:spcPts val="0"/>
                        </a:spcBef>
                        <a:spcAft>
                          <a:spcPts val="0"/>
                        </a:spcAft>
                      </a:pPr>
                      <a:r>
                        <a:rPr lang="en-GB" sz="1200" dirty="0">
                          <a:solidFill>
                            <a:schemeClr val="bg1"/>
                          </a:solidFill>
                          <a:effectLst/>
                        </a:rPr>
                        <a:t>Assessment</a:t>
                      </a:r>
                      <a:endParaRPr lang="en-US" sz="1800" dirty="0">
                        <a:solidFill>
                          <a:schemeClr val="bg1"/>
                        </a:solidFill>
                        <a:effectLst/>
                        <a:latin typeface="Times New Roman" charset="0"/>
                        <a:ea typeface="Times New Roman" charset="0"/>
                      </a:endParaRPr>
                    </a:p>
                  </a:txBody>
                  <a:tcPr marL="68580" marR="68580" marT="0" marB="0" anchor="ctr">
                    <a:solidFill>
                      <a:srgbClr val="5C001F"/>
                    </a:solidFill>
                  </a:tcPr>
                </a:tc>
                <a:tc>
                  <a:txBody>
                    <a:bodyPr/>
                    <a:lstStyle/>
                    <a:p>
                      <a:pPr marL="0" marR="0" algn="ctr">
                        <a:spcBef>
                          <a:spcPts val="0"/>
                        </a:spcBef>
                        <a:spcAft>
                          <a:spcPts val="0"/>
                        </a:spcAft>
                      </a:pPr>
                      <a:r>
                        <a:rPr lang="en-GB" sz="1200" dirty="0">
                          <a:solidFill>
                            <a:schemeClr val="bg1"/>
                          </a:solidFill>
                          <a:effectLst/>
                        </a:rPr>
                        <a:t>%Total</a:t>
                      </a:r>
                      <a:endParaRPr lang="en-US" sz="1800" dirty="0">
                        <a:solidFill>
                          <a:schemeClr val="bg1"/>
                        </a:solidFill>
                        <a:effectLst/>
                        <a:latin typeface="Times New Roman" charset="0"/>
                        <a:ea typeface="Times New Roman" charset="0"/>
                      </a:endParaRPr>
                    </a:p>
                  </a:txBody>
                  <a:tcPr marL="68580" marR="68580" marT="0" marB="0" anchor="ctr">
                    <a:solidFill>
                      <a:srgbClr val="5C001F"/>
                    </a:solidFill>
                  </a:tcPr>
                </a:tc>
              </a:tr>
              <a:tr h="302772">
                <a:tc>
                  <a:txBody>
                    <a:bodyPr/>
                    <a:lstStyle/>
                    <a:p>
                      <a:pPr marL="0" marR="0" algn="ctr">
                        <a:spcBef>
                          <a:spcPts val="0"/>
                        </a:spcBef>
                        <a:spcAft>
                          <a:spcPts val="0"/>
                        </a:spcAft>
                      </a:pPr>
                      <a:r>
                        <a:rPr lang="en-GB" sz="1200" dirty="0">
                          <a:solidFill>
                            <a:schemeClr val="bg2"/>
                          </a:solidFill>
                          <a:effectLst/>
                        </a:rPr>
                        <a:t>1</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Term Paper</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dirty="0">
                          <a:solidFill>
                            <a:schemeClr val="bg2"/>
                          </a:solidFill>
                          <a:effectLst/>
                        </a:rPr>
                        <a:t>20</a:t>
                      </a:r>
                      <a:endParaRPr lang="en-US" sz="1800" dirty="0">
                        <a:solidFill>
                          <a:schemeClr val="bg2"/>
                        </a:solidFill>
                        <a:effectLst/>
                        <a:latin typeface="Times New Roman" charset="0"/>
                        <a:ea typeface="Times New Roman" charset="0"/>
                      </a:endParaRPr>
                    </a:p>
                  </a:txBody>
                  <a:tcPr marL="68580" marR="68580" marT="0" marB="0" anchor="ctr"/>
                </a:tc>
              </a:tr>
              <a:tr h="286406">
                <a:tc>
                  <a:txBody>
                    <a:bodyPr/>
                    <a:lstStyle/>
                    <a:p>
                      <a:pPr marL="0" marR="0" algn="ctr">
                        <a:spcBef>
                          <a:spcPts val="0"/>
                        </a:spcBef>
                        <a:spcAft>
                          <a:spcPts val="0"/>
                        </a:spcAft>
                      </a:pPr>
                      <a:r>
                        <a:rPr lang="en-GB" sz="1200">
                          <a:solidFill>
                            <a:schemeClr val="bg2"/>
                          </a:solidFill>
                          <a:effectLst/>
                        </a:rPr>
                        <a:t>2</a:t>
                      </a:r>
                      <a:endParaRPr lang="en-US" sz="180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smtClean="0">
                          <a:solidFill>
                            <a:schemeClr val="bg2"/>
                          </a:solidFill>
                          <a:effectLst/>
                        </a:rPr>
                        <a:t>Quiz</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10</a:t>
                      </a:r>
                      <a:endParaRPr lang="en-US" sz="1800">
                        <a:solidFill>
                          <a:schemeClr val="bg2"/>
                        </a:solidFill>
                        <a:effectLst/>
                        <a:latin typeface="Times New Roman" charset="0"/>
                        <a:ea typeface="Times New Roman" charset="0"/>
                      </a:endParaRPr>
                    </a:p>
                  </a:txBody>
                  <a:tcPr marL="68580" marR="68580" marT="0" marB="0" anchor="ctr"/>
                </a:tc>
              </a:tr>
              <a:tr h="294339">
                <a:tc>
                  <a:txBody>
                    <a:bodyPr/>
                    <a:lstStyle/>
                    <a:p>
                      <a:pPr marL="0" marR="0" algn="ctr">
                        <a:spcBef>
                          <a:spcPts val="0"/>
                        </a:spcBef>
                        <a:spcAft>
                          <a:spcPts val="0"/>
                        </a:spcAft>
                      </a:pPr>
                      <a:r>
                        <a:rPr lang="en-GB" sz="1200">
                          <a:solidFill>
                            <a:schemeClr val="bg2"/>
                          </a:solidFill>
                          <a:effectLst/>
                        </a:rPr>
                        <a:t>3</a:t>
                      </a:r>
                      <a:endParaRPr lang="en-US" sz="180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Assignment </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20</a:t>
                      </a:r>
                      <a:endParaRPr lang="en-US" sz="1800">
                        <a:solidFill>
                          <a:schemeClr val="bg2"/>
                        </a:solidFill>
                        <a:effectLst/>
                        <a:latin typeface="Times New Roman" charset="0"/>
                        <a:ea typeface="Times New Roman" charset="0"/>
                      </a:endParaRPr>
                    </a:p>
                  </a:txBody>
                  <a:tcPr marL="68580" marR="68580" marT="0" marB="0" anchor="ctr"/>
                </a:tc>
              </a:tr>
              <a:tr h="286406">
                <a:tc>
                  <a:txBody>
                    <a:bodyPr/>
                    <a:lstStyle/>
                    <a:p>
                      <a:pPr marL="0" marR="0" algn="ctr">
                        <a:spcBef>
                          <a:spcPts val="0"/>
                        </a:spcBef>
                        <a:spcAft>
                          <a:spcPts val="0"/>
                        </a:spcAft>
                      </a:pPr>
                      <a:r>
                        <a:rPr lang="en-GB" sz="1200">
                          <a:solidFill>
                            <a:schemeClr val="bg2"/>
                          </a:solidFill>
                          <a:effectLst/>
                        </a:rPr>
                        <a:t>4</a:t>
                      </a:r>
                      <a:endParaRPr lang="en-US" sz="180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Observation</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5</a:t>
                      </a:r>
                      <a:endParaRPr lang="en-US" sz="1800">
                        <a:solidFill>
                          <a:schemeClr val="bg2"/>
                        </a:solidFill>
                        <a:effectLst/>
                        <a:latin typeface="Times New Roman" charset="0"/>
                        <a:ea typeface="Times New Roman" charset="0"/>
                      </a:endParaRPr>
                    </a:p>
                  </a:txBody>
                  <a:tcPr marL="68580" marR="68580" marT="0" marB="0" anchor="ctr"/>
                </a:tc>
              </a:tr>
              <a:tr h="286406">
                <a:tc>
                  <a:txBody>
                    <a:bodyPr/>
                    <a:lstStyle/>
                    <a:p>
                      <a:pPr marL="0" marR="0" algn="ctr">
                        <a:spcBef>
                          <a:spcPts val="0"/>
                        </a:spcBef>
                        <a:spcAft>
                          <a:spcPts val="0"/>
                        </a:spcAft>
                      </a:pPr>
                      <a:r>
                        <a:rPr lang="en-GB" sz="1200">
                          <a:solidFill>
                            <a:schemeClr val="bg2"/>
                          </a:solidFill>
                          <a:effectLst/>
                        </a:rPr>
                        <a:t>5</a:t>
                      </a:r>
                      <a:endParaRPr lang="en-US" sz="180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Self Reflection</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5</a:t>
                      </a:r>
                      <a:endParaRPr lang="en-US" sz="1800">
                        <a:solidFill>
                          <a:schemeClr val="bg2"/>
                        </a:solidFill>
                        <a:effectLst/>
                        <a:latin typeface="Times New Roman" charset="0"/>
                        <a:ea typeface="Times New Roman" charset="0"/>
                      </a:endParaRPr>
                    </a:p>
                  </a:txBody>
                  <a:tcPr marL="68580" marR="68580" marT="0" marB="0" anchor="ctr"/>
                </a:tc>
              </a:tr>
              <a:tr h="286406">
                <a:tc>
                  <a:txBody>
                    <a:bodyPr/>
                    <a:lstStyle/>
                    <a:p>
                      <a:pPr marL="0" marR="0" algn="ctr">
                        <a:spcBef>
                          <a:spcPts val="0"/>
                        </a:spcBef>
                        <a:spcAft>
                          <a:spcPts val="0"/>
                        </a:spcAft>
                      </a:pPr>
                      <a:r>
                        <a:rPr lang="en-GB" sz="1200">
                          <a:solidFill>
                            <a:schemeClr val="bg2"/>
                          </a:solidFill>
                          <a:effectLst/>
                        </a:rPr>
                        <a:t>6</a:t>
                      </a:r>
                      <a:endParaRPr lang="en-US" sz="180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Presentation </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10</a:t>
                      </a:r>
                      <a:endParaRPr lang="en-US" sz="1800">
                        <a:solidFill>
                          <a:schemeClr val="bg2"/>
                        </a:solidFill>
                        <a:effectLst/>
                        <a:latin typeface="Times New Roman" charset="0"/>
                        <a:ea typeface="Times New Roman" charset="0"/>
                      </a:endParaRPr>
                    </a:p>
                  </a:txBody>
                  <a:tcPr marL="68580" marR="68580" marT="0" marB="0" anchor="ctr"/>
                </a:tc>
              </a:tr>
              <a:tr h="286406">
                <a:tc>
                  <a:txBody>
                    <a:bodyPr/>
                    <a:lstStyle/>
                    <a:p>
                      <a:pPr marL="0" marR="0" algn="ctr">
                        <a:spcBef>
                          <a:spcPts val="0"/>
                        </a:spcBef>
                        <a:spcAft>
                          <a:spcPts val="0"/>
                        </a:spcAft>
                      </a:pPr>
                      <a:r>
                        <a:rPr lang="en-GB" sz="1200" dirty="0">
                          <a:solidFill>
                            <a:schemeClr val="bg2"/>
                          </a:solidFill>
                          <a:effectLst/>
                        </a:rPr>
                        <a:t> </a:t>
                      </a:r>
                      <a:r>
                        <a:rPr lang="en-GB" sz="1200" dirty="0" smtClean="0">
                          <a:solidFill>
                            <a:schemeClr val="bg2"/>
                          </a:solidFill>
                          <a:effectLst/>
                        </a:rPr>
                        <a:t>7</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spcBef>
                          <a:spcPts val="0"/>
                        </a:spcBef>
                        <a:spcAft>
                          <a:spcPts val="0"/>
                        </a:spcAft>
                      </a:pPr>
                      <a:r>
                        <a:rPr lang="en-GB" sz="1200" dirty="0">
                          <a:solidFill>
                            <a:schemeClr val="bg2"/>
                          </a:solidFill>
                          <a:effectLst/>
                        </a:rPr>
                        <a:t>Project</a:t>
                      </a:r>
                      <a:endParaRPr lang="en-US" sz="1800" dirty="0">
                        <a:solidFill>
                          <a:schemeClr val="bg2"/>
                        </a:solidFill>
                        <a:effectLst/>
                        <a:latin typeface="Times New Roman" charset="0"/>
                        <a:ea typeface="Times New Roman" charset="0"/>
                      </a:endParaRPr>
                    </a:p>
                  </a:txBody>
                  <a:tcPr marL="68580" marR="68580" marT="0" marB="0" anchor="ctr"/>
                </a:tc>
                <a:tc>
                  <a:txBody>
                    <a:bodyPr/>
                    <a:lstStyle/>
                    <a:p>
                      <a:pPr marL="0" marR="0" algn="ctr">
                        <a:spcBef>
                          <a:spcPts val="0"/>
                        </a:spcBef>
                        <a:spcAft>
                          <a:spcPts val="0"/>
                        </a:spcAft>
                      </a:pPr>
                      <a:r>
                        <a:rPr lang="en-GB" sz="1200">
                          <a:solidFill>
                            <a:schemeClr val="bg2"/>
                          </a:solidFill>
                          <a:effectLst/>
                        </a:rPr>
                        <a:t>30</a:t>
                      </a:r>
                      <a:endParaRPr lang="en-US" sz="1800">
                        <a:solidFill>
                          <a:schemeClr val="bg2"/>
                        </a:solidFill>
                        <a:effectLst/>
                        <a:latin typeface="Times New Roman" charset="0"/>
                        <a:ea typeface="Times New Roman" charset="0"/>
                      </a:endParaRPr>
                    </a:p>
                  </a:txBody>
                  <a:tcPr marL="68580" marR="68580" marT="0" marB="0" anchor="ctr"/>
                </a:tc>
              </a:tr>
              <a:tr h="433701">
                <a:tc gridSpan="2">
                  <a:txBody>
                    <a:bodyPr/>
                    <a:lstStyle/>
                    <a:p>
                      <a:pPr marL="0" marR="0" algn="r">
                        <a:spcBef>
                          <a:spcPts val="0"/>
                        </a:spcBef>
                        <a:spcAft>
                          <a:spcPts val="0"/>
                        </a:spcAft>
                      </a:pPr>
                      <a:r>
                        <a:rPr lang="en-GB" sz="1200">
                          <a:solidFill>
                            <a:schemeClr val="bg2"/>
                          </a:solidFill>
                          <a:effectLst/>
                        </a:rPr>
                        <a:t>Total</a:t>
                      </a:r>
                      <a:endParaRPr lang="en-US" sz="1800">
                        <a:solidFill>
                          <a:schemeClr val="bg2"/>
                        </a:solidFill>
                        <a:effectLst/>
                        <a:latin typeface="Times New Roman" charset="0"/>
                        <a:ea typeface="Times New Roman" charset="0"/>
                      </a:endParaRPr>
                    </a:p>
                  </a:txBody>
                  <a:tcPr marL="68580" marR="68580" marT="0" marB="0" anchor="ctr"/>
                </a:tc>
                <a:tc hMerge="1">
                  <a:txBody>
                    <a:bodyPr/>
                    <a:lstStyle/>
                    <a:p>
                      <a:endParaRPr lang="en-US"/>
                    </a:p>
                  </a:txBody>
                  <a:tcPr/>
                </a:tc>
                <a:tc>
                  <a:txBody>
                    <a:bodyPr/>
                    <a:lstStyle/>
                    <a:p>
                      <a:pPr marL="0" marR="0" algn="ctr">
                        <a:spcBef>
                          <a:spcPts val="0"/>
                        </a:spcBef>
                        <a:spcAft>
                          <a:spcPts val="0"/>
                        </a:spcAft>
                      </a:pPr>
                      <a:r>
                        <a:rPr lang="en-GB" sz="1200" dirty="0">
                          <a:solidFill>
                            <a:schemeClr val="bg2"/>
                          </a:solidFill>
                          <a:effectLst/>
                        </a:rPr>
                        <a:t>100%</a:t>
                      </a:r>
                      <a:endParaRPr lang="en-US" sz="1800" dirty="0">
                        <a:solidFill>
                          <a:schemeClr val="bg2"/>
                        </a:solidFill>
                        <a:effectLst/>
                        <a:latin typeface="Times New Roman" charset="0"/>
                        <a:ea typeface="Times New Roman" charset="0"/>
                      </a:endParaRPr>
                    </a:p>
                  </a:txBody>
                  <a:tcPr marL="68580" marR="68580" marT="0" marB="0" anchor="ctr"/>
                </a:tc>
              </a:tr>
            </a:tbl>
          </a:graphicData>
        </a:graphic>
      </p:graphicFrame>
    </p:spTree>
    <p:extLst>
      <p:ext uri="{BB962C8B-B14F-4D97-AF65-F5344CB8AC3E}">
        <p14:creationId xmlns:p14="http://schemas.microsoft.com/office/powerpoint/2010/main" val="3376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a:t>Class Policy</a:t>
            </a:r>
          </a:p>
        </p:txBody>
      </p:sp>
      <p:sp>
        <p:nvSpPr>
          <p:cNvPr id="89" name="Shape 89"/>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marL="457200" lvl="0" indent="-342900" rtl="0">
              <a:lnSpc>
                <a:spcPct val="100000"/>
              </a:lnSpc>
              <a:spcBef>
                <a:spcPts val="10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Assignment/Labs/Projects</a:t>
            </a:r>
          </a:p>
          <a:p>
            <a:pPr marL="914400" lvl="1" indent="-342900" rtl="0">
              <a:lnSpc>
                <a:spcPct val="100000"/>
              </a:lnSpc>
              <a:spcBef>
                <a:spcPts val="2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Any late submissions will be penalized 1% of each a day late</a:t>
            </a:r>
          </a:p>
          <a:p>
            <a:pPr marL="457200" lvl="0" indent="-342900" rtl="0">
              <a:lnSpc>
                <a:spcPct val="100000"/>
              </a:lnSpc>
              <a:spcBef>
                <a:spcPts val="6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Attendance</a:t>
            </a:r>
          </a:p>
          <a:p>
            <a:pPr marL="914400" lvl="1" indent="-342900" rtl="0">
              <a:lnSpc>
                <a:spcPct val="100000"/>
              </a:lnSpc>
              <a:spcBef>
                <a:spcPts val="2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Class is held at 10.00 am. Attendance is compulsory</a:t>
            </a:r>
          </a:p>
          <a:p>
            <a:pPr marL="914400" marR="0" lvl="1" indent="-342900" algn="l" rtl="0">
              <a:lnSpc>
                <a:spcPct val="100000"/>
              </a:lnSpc>
              <a:spcBef>
                <a:spcPts val="2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Absence will be penalized, unless early notifications</a:t>
            </a:r>
          </a:p>
          <a:p>
            <a:pPr marL="457200" lvl="0" indent="-342900" rtl="0">
              <a:lnSpc>
                <a:spcPct val="100000"/>
              </a:lnSpc>
              <a:spcBef>
                <a:spcPts val="6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E-Learning Activities</a:t>
            </a:r>
          </a:p>
          <a:p>
            <a:pPr marL="914400" lvl="1" indent="-342900" rtl="0">
              <a:lnSpc>
                <a:spcPct val="100000"/>
              </a:lnSpc>
              <a:spcBef>
                <a:spcPts val="2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Required activities for assessment.</a:t>
            </a:r>
          </a:p>
          <a:p>
            <a:pPr lvl="0">
              <a:lnSpc>
                <a:spcPct val="100000"/>
              </a:lnSpc>
              <a:spcBef>
                <a:spcPts val="0"/>
              </a:spcBef>
              <a:buNone/>
            </a:pPr>
            <a:endParaRPr sz="1800" dirty="0">
              <a:solidFill>
                <a:srgbClr val="5E696C"/>
              </a:solidFill>
              <a:latin typeface="Helvetica" charset="0"/>
              <a:ea typeface="Helvetica" charset="0"/>
              <a:cs typeface="Helvetica" charset="0"/>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a:t>References</a:t>
            </a:r>
          </a:p>
        </p:txBody>
      </p:sp>
      <p:sp>
        <p:nvSpPr>
          <p:cNvPr id="95" name="Shape 95"/>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marL="457200" lvl="0" indent="-228600" rtl="0">
              <a:lnSpc>
                <a:spcPct val="115000"/>
              </a:lnSpc>
              <a:spcBef>
                <a:spcPts val="1000"/>
              </a:spcBef>
              <a:spcAft>
                <a:spcPts val="0"/>
              </a:spcAft>
              <a:buFont typeface="Arial"/>
            </a:pPr>
            <a:r>
              <a:rPr lang="en" dirty="0">
                <a:solidFill>
                  <a:srgbClr val="5E696C"/>
                </a:solidFill>
                <a:latin typeface="Arial"/>
                <a:ea typeface="Arial"/>
                <a:cs typeface="Arial"/>
                <a:sym typeface="Arial"/>
              </a:rPr>
              <a:t>Coursera (Stanford University) Machine Learning: </a:t>
            </a:r>
            <a:r>
              <a:rPr lang="en" u="sng" dirty="0">
                <a:solidFill>
                  <a:srgbClr val="5E696C"/>
                </a:solidFill>
                <a:latin typeface="Arial"/>
                <a:ea typeface="Arial"/>
                <a:cs typeface="Arial"/>
                <a:sym typeface="Arial"/>
                <a:hlinkClick r:id="rId3"/>
              </a:rPr>
              <a:t>https://www.coursera.org/learn/machine-learning</a:t>
            </a:r>
          </a:p>
          <a:p>
            <a:pPr marL="457200" lvl="0" indent="-228600" rtl="0">
              <a:lnSpc>
                <a:spcPct val="115000"/>
              </a:lnSpc>
              <a:spcBef>
                <a:spcPts val="1000"/>
              </a:spcBef>
              <a:spcAft>
                <a:spcPts val="0"/>
              </a:spcAft>
              <a:buClr>
                <a:srgbClr val="5E696C"/>
              </a:buClr>
              <a:buFont typeface="Arial"/>
            </a:pPr>
            <a:r>
              <a:rPr lang="en" dirty="0">
                <a:solidFill>
                  <a:srgbClr val="5E696C"/>
                </a:solidFill>
                <a:latin typeface="Arial"/>
                <a:ea typeface="Arial"/>
                <a:cs typeface="Arial"/>
                <a:sym typeface="Arial"/>
              </a:rPr>
              <a:t>MIT Open Courseware on machine learning: </a:t>
            </a:r>
            <a:r>
              <a:rPr lang="en" u="sng" dirty="0">
                <a:solidFill>
                  <a:srgbClr val="5E696C"/>
                </a:solidFill>
                <a:latin typeface="Arial"/>
                <a:ea typeface="Arial"/>
                <a:cs typeface="Arial"/>
                <a:sym typeface="Arial"/>
                <a:hlinkClick r:id="rId4"/>
              </a:rPr>
              <a:t>https://ocw.mit.edu/courses/electrical-engineering-and-computer-science/6-867-machine-learning-fall-2006/</a:t>
            </a:r>
          </a:p>
          <a:p>
            <a:pPr marL="457200" lvl="0" indent="-228600" rtl="0">
              <a:lnSpc>
                <a:spcPct val="115000"/>
              </a:lnSpc>
              <a:spcBef>
                <a:spcPts val="1000"/>
              </a:spcBef>
              <a:spcAft>
                <a:spcPts val="0"/>
              </a:spcAft>
              <a:buClr>
                <a:srgbClr val="5E696C"/>
              </a:buClr>
              <a:buFont typeface="Arial"/>
            </a:pPr>
            <a:r>
              <a:rPr lang="en" dirty="0">
                <a:solidFill>
                  <a:srgbClr val="5E696C"/>
                </a:solidFill>
                <a:latin typeface="Arial"/>
                <a:ea typeface="Arial"/>
                <a:cs typeface="Arial"/>
                <a:sym typeface="Arial"/>
              </a:rPr>
              <a:t>Books:</a:t>
            </a:r>
          </a:p>
          <a:p>
            <a:pPr marL="914400" lvl="1" indent="-317500" rtl="0">
              <a:lnSpc>
                <a:spcPct val="115000"/>
              </a:lnSpc>
              <a:spcBef>
                <a:spcPts val="1000"/>
              </a:spcBef>
              <a:spcAft>
                <a:spcPts val="0"/>
              </a:spcAft>
              <a:buClr>
                <a:srgbClr val="5E696C"/>
              </a:buClr>
              <a:buSzPct val="100000"/>
              <a:buFont typeface="Arial"/>
            </a:pPr>
            <a:r>
              <a:rPr lang="en" sz="1400" dirty="0">
                <a:solidFill>
                  <a:srgbClr val="5E696C"/>
                </a:solidFill>
                <a:latin typeface="Arial"/>
                <a:ea typeface="Arial"/>
                <a:cs typeface="Arial"/>
                <a:sym typeface="Arial"/>
              </a:rPr>
              <a:t>Christopher M. Bishop, Pattern Recognition and Machine Learning (Information Science and  Statistics), Springer; 1st ed. 2006. Corr. 2nd printing edition (October 1, 2007), ISBN-10:  0387310738, ISBN-13: 978-0387310732</a:t>
            </a:r>
          </a:p>
          <a:p>
            <a:pPr marL="914400" lvl="1" indent="-317500" rtl="0">
              <a:lnSpc>
                <a:spcPct val="115000"/>
              </a:lnSpc>
              <a:spcBef>
                <a:spcPts val="1000"/>
              </a:spcBef>
              <a:spcAft>
                <a:spcPts val="0"/>
              </a:spcAft>
              <a:buClr>
                <a:srgbClr val="5E696C"/>
              </a:buClr>
              <a:buSzPct val="100000"/>
              <a:buFont typeface="Arial"/>
            </a:pPr>
            <a:r>
              <a:rPr lang="en" sz="1400" dirty="0" err="1">
                <a:solidFill>
                  <a:srgbClr val="5E696C"/>
                </a:solidFill>
                <a:latin typeface="Arial"/>
                <a:ea typeface="Arial"/>
                <a:cs typeface="Arial"/>
                <a:sym typeface="Arial"/>
              </a:rPr>
              <a:t>Ethem</a:t>
            </a:r>
            <a:r>
              <a:rPr lang="en" sz="1400" dirty="0">
                <a:solidFill>
                  <a:srgbClr val="5E696C"/>
                </a:solidFill>
                <a:latin typeface="Arial"/>
                <a:ea typeface="Arial"/>
                <a:cs typeface="Arial"/>
                <a:sym typeface="Arial"/>
              </a:rPr>
              <a:t> </a:t>
            </a:r>
            <a:r>
              <a:rPr lang="en" sz="1400" dirty="0" err="1">
                <a:solidFill>
                  <a:srgbClr val="5E696C"/>
                </a:solidFill>
                <a:latin typeface="Arial"/>
                <a:ea typeface="Arial"/>
                <a:cs typeface="Arial"/>
                <a:sym typeface="Arial"/>
              </a:rPr>
              <a:t>Alpaydin</a:t>
            </a:r>
            <a:r>
              <a:rPr lang="en" sz="1400" dirty="0">
                <a:solidFill>
                  <a:srgbClr val="5E696C"/>
                </a:solidFill>
                <a:latin typeface="Arial"/>
                <a:ea typeface="Arial"/>
                <a:cs typeface="Arial"/>
                <a:sym typeface="Arial"/>
              </a:rPr>
              <a:t>. Introduction to Machine Learning (Adaptive Computation and Machine  Learning series). The MIT Press; second edition edition (December 4, 2009. ISBN-10:  026201243X, ISBN-13: 978-0262012430</a:t>
            </a:r>
          </a:p>
          <a:p>
            <a:pPr lvl="0">
              <a:spcBef>
                <a:spcPts val="0"/>
              </a:spcBef>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43500" y="2113100"/>
            <a:ext cx="4045200" cy="1482300"/>
          </a:xfrm>
          <a:prstGeom prst="rect">
            <a:avLst/>
          </a:prstGeom>
        </p:spPr>
        <p:txBody>
          <a:bodyPr wrap="square" lIns="91425" tIns="91425" rIns="91425" bIns="91425" anchor="b" anchorCtr="0">
            <a:noAutofit/>
          </a:bodyPr>
          <a:lstStyle/>
          <a:p>
            <a:pPr lvl="0" algn="l" rtl="0">
              <a:lnSpc>
                <a:spcPct val="115000"/>
              </a:lnSpc>
              <a:spcBef>
                <a:spcPts val="0"/>
              </a:spcBef>
              <a:buNone/>
            </a:pPr>
            <a:r>
              <a:rPr lang="en" sz="2800" b="1" dirty="0">
                <a:solidFill>
                  <a:schemeClr val="tx2"/>
                </a:solidFill>
                <a:latin typeface="Helvetica" charset="0"/>
                <a:ea typeface="Helvetica" charset="0"/>
                <a:cs typeface="Helvetica" charset="0"/>
                <a:sym typeface="Lato"/>
              </a:rPr>
              <a:t>Machine Learning and Computational Intelligence: The Basic Foundation</a:t>
            </a:r>
          </a:p>
        </p:txBody>
      </p:sp>
      <p:sp>
        <p:nvSpPr>
          <p:cNvPr id="101" name="Shape 101"/>
          <p:cNvSpPr txBox="1">
            <a:spLocks noGrp="1"/>
          </p:cNvSpPr>
          <p:nvPr>
            <p:ph type="body" idx="2"/>
          </p:nvPr>
        </p:nvSpPr>
        <p:spPr>
          <a:xfrm>
            <a:off x="4939500" y="724200"/>
            <a:ext cx="3837000" cy="3695100"/>
          </a:xfrm>
          <a:prstGeom prst="rect">
            <a:avLst/>
          </a:prstGeom>
        </p:spPr>
        <p:txBody>
          <a:bodyPr wrap="square" lIns="91425" tIns="91425" rIns="91425" bIns="91425" anchor="ctr" anchorCtr="0">
            <a:noAutofit/>
          </a:bodyPr>
          <a:lstStyle/>
          <a:p>
            <a:pPr marL="457200" lvl="0" indent="-381000" rtl="0">
              <a:spcBef>
                <a:spcPts val="0"/>
              </a:spcBef>
              <a:spcAft>
                <a:spcPts val="0"/>
              </a:spcAft>
              <a:buClr>
                <a:schemeClr val="lt1"/>
              </a:buClr>
              <a:buSzPct val="100000"/>
              <a:buFont typeface="Lato"/>
              <a:buChar char="●"/>
            </a:pPr>
            <a:r>
              <a:rPr lang="en" sz="2400" dirty="0">
                <a:latin typeface="Helvetica" charset="0"/>
                <a:ea typeface="Helvetica" charset="0"/>
                <a:cs typeface="Helvetica" charset="0"/>
                <a:sym typeface="Lato"/>
              </a:rPr>
              <a:t>Domains and Applications</a:t>
            </a:r>
          </a:p>
          <a:p>
            <a:pPr marL="457200" lvl="0" indent="-381000" rtl="0">
              <a:spcBef>
                <a:spcPts val="0"/>
              </a:spcBef>
              <a:spcAft>
                <a:spcPts val="0"/>
              </a:spcAft>
              <a:buClr>
                <a:schemeClr val="lt1"/>
              </a:buClr>
              <a:buSzPct val="100000"/>
              <a:buFont typeface="Lato"/>
              <a:buChar char="●"/>
            </a:pPr>
            <a:r>
              <a:rPr lang="en" sz="2400" dirty="0">
                <a:latin typeface="Helvetica" charset="0"/>
                <a:ea typeface="Helvetica" charset="0"/>
                <a:cs typeface="Helvetica" charset="0"/>
                <a:sym typeface="Lato"/>
              </a:rPr>
              <a:t>Essence of Machine Learning</a:t>
            </a:r>
          </a:p>
          <a:p>
            <a:pPr marL="457200" lvl="0" indent="-381000" rtl="0">
              <a:spcBef>
                <a:spcPts val="0"/>
              </a:spcBef>
              <a:spcAft>
                <a:spcPts val="0"/>
              </a:spcAft>
              <a:buClr>
                <a:schemeClr val="lt1"/>
              </a:buClr>
              <a:buSzPct val="100000"/>
              <a:buFont typeface="Lato"/>
              <a:buChar char="●"/>
            </a:pPr>
            <a:r>
              <a:rPr lang="en" sz="2400" dirty="0">
                <a:latin typeface="Helvetica" charset="0"/>
                <a:ea typeface="Helvetica" charset="0"/>
                <a:cs typeface="Helvetica" charset="0"/>
                <a:sym typeface="Lato"/>
              </a:rPr>
              <a:t>Types of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60875" y="303700"/>
            <a:ext cx="5885100" cy="602700"/>
          </a:xfrm>
          <a:prstGeom prst="rect">
            <a:avLst/>
          </a:prstGeom>
        </p:spPr>
        <p:txBody>
          <a:bodyPr wrap="square" lIns="91425" tIns="91425" rIns="91425" bIns="91425" anchor="ctr" anchorCtr="0">
            <a:noAutofit/>
          </a:bodyPr>
          <a:lstStyle/>
          <a:p>
            <a:pPr lvl="0">
              <a:spcBef>
                <a:spcPts val="0"/>
              </a:spcBef>
              <a:buNone/>
            </a:pPr>
            <a:r>
              <a:rPr lang="en" dirty="0"/>
              <a:t>Introduction</a:t>
            </a:r>
          </a:p>
        </p:txBody>
      </p:sp>
      <p:sp>
        <p:nvSpPr>
          <p:cNvPr id="107" name="Shape 107"/>
          <p:cNvSpPr txBox="1">
            <a:spLocks noGrp="1"/>
          </p:cNvSpPr>
          <p:nvPr>
            <p:ph type="body" idx="1"/>
          </p:nvPr>
        </p:nvSpPr>
        <p:spPr>
          <a:xfrm>
            <a:off x="460875" y="1209200"/>
            <a:ext cx="8222100" cy="3202500"/>
          </a:xfrm>
          <a:prstGeom prst="rect">
            <a:avLst/>
          </a:prstGeom>
        </p:spPr>
        <p:txBody>
          <a:bodyPr wrap="square" lIns="91425" tIns="91425" rIns="91425" bIns="91425" anchor="t" anchorCtr="0">
            <a:noAutofit/>
          </a:bodyPr>
          <a:lstStyle/>
          <a:p>
            <a:pPr marL="457200" lvl="0" indent="-381000" rtl="0">
              <a:lnSpc>
                <a:spcPct val="90000"/>
              </a:lnSpc>
              <a:spcBef>
                <a:spcPts val="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What is Machine Learning?</a:t>
            </a:r>
          </a:p>
          <a:p>
            <a:pPr marL="914400" lvl="1" indent="-381000" rtl="0">
              <a:lnSpc>
                <a:spcPct val="90000"/>
              </a:lnSpc>
              <a:spcBef>
                <a:spcPts val="5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Have you </a:t>
            </a:r>
            <a:r>
              <a:rPr lang="en" sz="1800" dirty="0" smtClean="0">
                <a:solidFill>
                  <a:srgbClr val="5E696C"/>
                </a:solidFill>
                <a:latin typeface="Helvetica" charset="0"/>
                <a:ea typeface="Helvetica" charset="0"/>
                <a:cs typeface="Helvetica" charset="0"/>
                <a:sym typeface="Lato"/>
              </a:rPr>
              <a:t>heard</a:t>
            </a:r>
            <a:r>
              <a:rPr lang="en-US" sz="1800" dirty="0" smtClean="0">
                <a:solidFill>
                  <a:srgbClr val="5E696C"/>
                </a:solidFill>
                <a:latin typeface="Helvetica" charset="0"/>
                <a:ea typeface="Helvetica" charset="0"/>
                <a:cs typeface="Helvetica" charset="0"/>
                <a:sym typeface="Lato"/>
              </a:rPr>
              <a:t> about it</a:t>
            </a:r>
            <a:r>
              <a:rPr lang="en" sz="1800" dirty="0" smtClean="0">
                <a:solidFill>
                  <a:srgbClr val="5E696C"/>
                </a:solidFill>
                <a:latin typeface="Helvetica" charset="0"/>
                <a:ea typeface="Helvetica" charset="0"/>
                <a:cs typeface="Helvetica" charset="0"/>
                <a:sym typeface="Lato"/>
              </a:rPr>
              <a:t>?</a:t>
            </a:r>
            <a:endParaRPr lang="en" sz="1800" dirty="0">
              <a:solidFill>
                <a:srgbClr val="5E696C"/>
              </a:solidFill>
              <a:latin typeface="Helvetica" charset="0"/>
              <a:ea typeface="Helvetica" charset="0"/>
              <a:cs typeface="Helvetica" charset="0"/>
              <a:sym typeface="Lato"/>
            </a:endParaRPr>
          </a:p>
          <a:p>
            <a:pPr marL="914400" lvl="1" indent="-381000" rtl="0">
              <a:lnSpc>
                <a:spcPct val="90000"/>
              </a:lnSpc>
              <a:spcBef>
                <a:spcPts val="5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Do you know about it?</a:t>
            </a:r>
          </a:p>
          <a:p>
            <a:pPr marL="914400" lvl="1" indent="-381000" rtl="0">
              <a:lnSpc>
                <a:spcPct val="90000"/>
              </a:lnSpc>
              <a:spcBef>
                <a:spcPts val="5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Have you used </a:t>
            </a:r>
            <a:r>
              <a:rPr lang="en-US" sz="1800" dirty="0" smtClean="0">
                <a:solidFill>
                  <a:srgbClr val="5E696C"/>
                </a:solidFill>
                <a:latin typeface="Helvetica" charset="0"/>
                <a:ea typeface="Helvetica" charset="0"/>
                <a:cs typeface="Helvetica" charset="0"/>
                <a:sym typeface="Lato"/>
              </a:rPr>
              <a:t>it </a:t>
            </a:r>
            <a:r>
              <a:rPr lang="en" sz="1800" dirty="0" smtClean="0">
                <a:solidFill>
                  <a:srgbClr val="5E696C"/>
                </a:solidFill>
                <a:latin typeface="Helvetica" charset="0"/>
                <a:ea typeface="Helvetica" charset="0"/>
                <a:cs typeface="Helvetica" charset="0"/>
                <a:sym typeface="Lato"/>
              </a:rPr>
              <a:t>before</a:t>
            </a:r>
            <a:r>
              <a:rPr lang="en" sz="1800" dirty="0">
                <a:solidFill>
                  <a:srgbClr val="5E696C"/>
                </a:solidFill>
                <a:latin typeface="Helvetica" charset="0"/>
                <a:ea typeface="Helvetica" charset="0"/>
                <a:cs typeface="Helvetica" charset="0"/>
                <a:sym typeface="Lato"/>
              </a:rPr>
              <a:t>?</a:t>
            </a:r>
          </a:p>
          <a:p>
            <a:pPr marL="457200" lvl="0" indent="-381000" rtl="0">
              <a:lnSpc>
                <a:spcPct val="90000"/>
              </a:lnSpc>
              <a:spcBef>
                <a:spcPts val="10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Why </a:t>
            </a:r>
            <a:r>
              <a:rPr lang="en-US" sz="1800" dirty="0" smtClean="0">
                <a:solidFill>
                  <a:srgbClr val="5E696C"/>
                </a:solidFill>
                <a:latin typeface="Helvetica" charset="0"/>
                <a:ea typeface="Helvetica" charset="0"/>
                <a:cs typeface="Helvetica" charset="0"/>
                <a:sym typeface="Lato"/>
              </a:rPr>
              <a:t>we need to </a:t>
            </a:r>
            <a:r>
              <a:rPr lang="en" sz="1800" dirty="0" smtClean="0">
                <a:solidFill>
                  <a:srgbClr val="5E696C"/>
                </a:solidFill>
                <a:latin typeface="Helvetica" charset="0"/>
                <a:ea typeface="Helvetica" charset="0"/>
                <a:cs typeface="Helvetica" charset="0"/>
                <a:sym typeface="Lato"/>
              </a:rPr>
              <a:t>use </a:t>
            </a:r>
            <a:r>
              <a:rPr lang="en" sz="1800" dirty="0">
                <a:solidFill>
                  <a:srgbClr val="5E696C"/>
                </a:solidFill>
                <a:latin typeface="Helvetica" charset="0"/>
                <a:ea typeface="Helvetica" charset="0"/>
                <a:cs typeface="Helvetica" charset="0"/>
                <a:sym typeface="Lato"/>
              </a:rPr>
              <a:t>Machine Learning?</a:t>
            </a:r>
          </a:p>
          <a:p>
            <a:pPr marL="457200" lvl="0" indent="-381000" rtl="0">
              <a:lnSpc>
                <a:spcPct val="90000"/>
              </a:lnSpc>
              <a:spcBef>
                <a:spcPts val="1000"/>
              </a:spcBef>
              <a:spcAft>
                <a:spcPts val="0"/>
              </a:spcAft>
              <a:buClr>
                <a:srgbClr val="5E696C"/>
              </a:buClr>
              <a:buSzPct val="100000"/>
              <a:buFont typeface="Lato"/>
            </a:pPr>
            <a:r>
              <a:rPr lang="en" sz="1800" dirty="0">
                <a:solidFill>
                  <a:srgbClr val="5E696C"/>
                </a:solidFill>
                <a:latin typeface="Helvetica" charset="0"/>
                <a:ea typeface="Helvetica" charset="0"/>
                <a:cs typeface="Helvetica" charset="0"/>
                <a:sym typeface="Lato"/>
              </a:rPr>
              <a:t>Where it is being applied?</a:t>
            </a:r>
          </a:p>
          <a:p>
            <a:pPr marL="457200" lvl="0" indent="-381000" rtl="0">
              <a:lnSpc>
                <a:spcPct val="90000"/>
              </a:lnSpc>
              <a:spcBef>
                <a:spcPts val="1000"/>
              </a:spcBef>
              <a:buClr>
                <a:srgbClr val="5E696C"/>
              </a:buClr>
              <a:buSzPct val="100000"/>
              <a:buFont typeface="Lato"/>
            </a:pPr>
            <a:r>
              <a:rPr lang="en" sz="1800" dirty="0">
                <a:solidFill>
                  <a:srgbClr val="5E696C"/>
                </a:solidFill>
                <a:latin typeface="Helvetica" charset="0"/>
                <a:ea typeface="Helvetica" charset="0"/>
                <a:cs typeface="Helvetica" charset="0"/>
                <a:sym typeface="Lato"/>
              </a:rPr>
              <a:t>How </a:t>
            </a:r>
            <a:r>
              <a:rPr lang="en" sz="1800" dirty="0" smtClean="0">
                <a:solidFill>
                  <a:srgbClr val="5E696C"/>
                </a:solidFill>
                <a:latin typeface="Helvetica" charset="0"/>
                <a:ea typeface="Helvetica" charset="0"/>
                <a:cs typeface="Helvetica" charset="0"/>
                <a:sym typeface="Lato"/>
              </a:rPr>
              <a:t>it</a:t>
            </a:r>
            <a:r>
              <a:rPr lang="en-US" sz="1800" dirty="0" smtClean="0">
                <a:solidFill>
                  <a:srgbClr val="5E696C"/>
                </a:solidFill>
                <a:latin typeface="Helvetica" charset="0"/>
                <a:ea typeface="Helvetica" charset="0"/>
                <a:cs typeface="Helvetica" charset="0"/>
                <a:sym typeface="Lato"/>
              </a:rPr>
              <a:t> is</a:t>
            </a:r>
            <a:r>
              <a:rPr lang="en" sz="1800" dirty="0" smtClean="0">
                <a:solidFill>
                  <a:srgbClr val="5E696C"/>
                </a:solidFill>
                <a:latin typeface="Helvetica" charset="0"/>
                <a:ea typeface="Helvetica" charset="0"/>
                <a:cs typeface="Helvetica" charset="0"/>
                <a:sym typeface="Lato"/>
              </a:rPr>
              <a:t> </a:t>
            </a:r>
            <a:r>
              <a:rPr lang="en" sz="1800" dirty="0">
                <a:solidFill>
                  <a:srgbClr val="5E696C"/>
                </a:solidFill>
                <a:latin typeface="Helvetica" charset="0"/>
                <a:ea typeface="Helvetica" charset="0"/>
                <a:cs typeface="Helvetica" charset="0"/>
                <a:sym typeface="Lato"/>
              </a:rPr>
              <a:t>done?</a:t>
            </a:r>
          </a:p>
        </p:txBody>
      </p:sp>
    </p:spTree>
  </p:cSld>
  <p:clrMapOvr>
    <a:masterClrMapping/>
  </p:clrMapOvr>
</p:sld>
</file>

<file path=ppt/theme/theme1.xml><?xml version="1.0" encoding="utf-8"?>
<a:theme xmlns:a="http://schemas.openxmlformats.org/drawingml/2006/main" name="MLSD">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2813</TotalTime>
  <Words>1830</Words>
  <Application>Microsoft Macintosh PowerPoint</Application>
  <PresentationFormat>On-screen Show (16:9)</PresentationFormat>
  <Paragraphs>292</Paragraphs>
  <Slides>48</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Calibri</vt:lpstr>
      <vt:lpstr>Franklin Gothic</vt:lpstr>
      <vt:lpstr>Helvetica</vt:lpstr>
      <vt:lpstr>inherit</vt:lpstr>
      <vt:lpstr>Lato</vt:lpstr>
      <vt:lpstr>Roboto</vt:lpstr>
      <vt:lpstr>Times New Roman</vt:lpstr>
      <vt:lpstr>Arial</vt:lpstr>
      <vt:lpstr>MLSD</vt:lpstr>
      <vt:lpstr>MANB2153 MACHINE LEARNING FOR BUSINESS PROBLEMS</vt:lpstr>
      <vt:lpstr>Outline</vt:lpstr>
      <vt:lpstr>Instructor’s Profile</vt:lpstr>
      <vt:lpstr>Course Outline</vt:lpstr>
      <vt:lpstr>Assessment</vt:lpstr>
      <vt:lpstr>Class Policy</vt:lpstr>
      <vt:lpstr>References</vt:lpstr>
      <vt:lpstr>Machine Learning and Computational Intelligence: The Basic Foundation</vt:lpstr>
      <vt:lpstr>Introduction</vt:lpstr>
      <vt:lpstr>Introduction</vt:lpstr>
      <vt:lpstr>PowerPoint Presentation</vt:lpstr>
      <vt:lpstr>A Few Quotes</vt:lpstr>
      <vt:lpstr>What is Machine Learning?</vt:lpstr>
      <vt:lpstr>Artificial Intelligence?</vt:lpstr>
      <vt:lpstr>PowerPoint Presentation</vt:lpstr>
      <vt:lpstr>IBM’s Deep Blue</vt:lpstr>
      <vt:lpstr>PowerPoint Presentation</vt:lpstr>
      <vt:lpstr>Knowledge Base AI</vt:lpstr>
      <vt:lpstr>PowerPoint Presentation</vt:lpstr>
      <vt:lpstr>Machine Learning</vt:lpstr>
      <vt:lpstr>Spam Example: Traditional way</vt:lpstr>
      <vt:lpstr>Machine Learning way</vt:lpstr>
      <vt:lpstr>Can be automated</vt:lpstr>
      <vt:lpstr>Examples:</vt:lpstr>
      <vt:lpstr>Examples:</vt:lpstr>
      <vt:lpstr>Many domains &amp; applications</vt:lpstr>
      <vt:lpstr>PowerPoint Presentation</vt:lpstr>
      <vt:lpstr>How it is done? The Machine Learning Framework</vt:lpstr>
      <vt:lpstr>The Machine Learning Framework</vt:lpstr>
      <vt:lpstr>Steps</vt:lpstr>
      <vt:lpstr>The Essence of Machine Learning</vt:lpstr>
      <vt:lpstr>Typical Learning Process</vt:lpstr>
      <vt:lpstr>Steps of applying ML:-</vt:lpstr>
      <vt:lpstr>PowerPoint Presentation</vt:lpstr>
      <vt:lpstr>Example : Supervised Learning</vt:lpstr>
      <vt:lpstr>PowerPoint Presentation</vt:lpstr>
      <vt:lpstr>Example : Unsupervised Learning</vt:lpstr>
      <vt:lpstr>Reinforcement Learning</vt:lpstr>
      <vt:lpstr>Representation Learning (1)</vt:lpstr>
      <vt:lpstr>Representation Learning (2)</vt:lpstr>
      <vt:lpstr>Deep Learning</vt:lpstr>
      <vt:lpstr>PowerPoint Presentation</vt:lpstr>
      <vt:lpstr>Problem 1:</vt:lpstr>
      <vt:lpstr>Problem 2:</vt:lpstr>
      <vt:lpstr>Buzz  Session!!</vt:lpstr>
      <vt:lpstr>Buzz Sessions E-learning Participation-Discussion 1</vt:lpstr>
      <vt:lpstr>Assignment 1:  Due Submission :</vt:lpstr>
      <vt:lpstr>Thanks!</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MANB2153 MACHINE LEARNING FOR BUSINESS PROBLEMS</dc:title>
  <cp:lastModifiedBy>Sophia Yuhaniz</cp:lastModifiedBy>
  <cp:revision>31</cp:revision>
  <dcterms:modified xsi:type="dcterms:W3CDTF">2017-09-29T23:10:37Z</dcterms:modified>
</cp:coreProperties>
</file>